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40" r:id="rId3"/>
    <p:sldId id="343" r:id="rId4"/>
    <p:sldId id="341" r:id="rId5"/>
    <p:sldId id="344" r:id="rId6"/>
    <p:sldId id="349" r:id="rId7"/>
    <p:sldId id="338" r:id="rId8"/>
    <p:sldId id="326" r:id="rId9"/>
    <p:sldId id="350" r:id="rId10"/>
    <p:sldId id="337" r:id="rId11"/>
    <p:sldId id="322" r:id="rId12"/>
    <p:sldId id="294" r:id="rId13"/>
    <p:sldId id="295" r:id="rId14"/>
    <p:sldId id="334" r:id="rId15"/>
    <p:sldId id="296" r:id="rId16"/>
    <p:sldId id="335" r:id="rId17"/>
    <p:sldId id="331" r:id="rId18"/>
    <p:sldId id="332" r:id="rId19"/>
    <p:sldId id="339" r:id="rId20"/>
    <p:sldId id="319" r:id="rId21"/>
    <p:sldId id="342" r:id="rId22"/>
    <p:sldId id="263" r:id="rId23"/>
    <p:sldId id="336" r:id="rId24"/>
    <p:sldId id="348" r:id="rId25"/>
    <p:sldId id="258" r:id="rId26"/>
    <p:sldId id="297" r:id="rId27"/>
    <p:sldId id="259" r:id="rId28"/>
    <p:sldId id="346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B2"/>
    <a:srgbClr val="FF9BA4"/>
    <a:srgbClr val="7365A9"/>
    <a:srgbClr val="E86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/>
    <p:restoredTop sz="96327"/>
  </p:normalViewPr>
  <p:slideViewPr>
    <p:cSldViewPr snapToGrid="0">
      <p:cViewPr varScale="1">
        <p:scale>
          <a:sx n="123" d="100"/>
          <a:sy n="123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C6A91-0BFD-664A-98B0-9B32CF393570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EF6B-07F7-F34A-839E-872B4134BA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3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465e5f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465e5f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1465e5f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1465e5f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8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1465e5f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1465e5f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9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1465e5f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1465e5f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75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89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41465e5f12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41465e5f12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1465e5f12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1465e5f12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3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1465e5f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1465e5f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55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1465e5f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1465e5f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3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1465e5f1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1465e5f1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77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E1A67-0066-6C28-DE02-68900553F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DC5EC2-42BB-0172-AD6C-530549106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08D0D0-2A6F-0EDC-A569-84D2D7AC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7D17-A6B8-9144-8DC7-ABCFF23E5FD4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F4C15-8543-5E33-6780-DC99DD0D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3368BD-E930-C502-695B-C7AC8F88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56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1BBDE-B4A2-EB0E-328B-5D892492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E913E4-3D53-C345-346C-57990E586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C08927-1F93-2E3B-89A9-EFE03BAB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05D7-F057-AE4C-9E46-73136D9CBA46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A3D111-387D-1F24-A21C-9C7BEE86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4619D-CF8C-1D8D-0C7C-822212A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7F739E-7A8A-1E96-1CC9-220F4FC8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069759-9585-43B5-52BA-7B93E3296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91D8FC-47D6-137D-E02A-ED26D51D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CD5C-65B8-1C48-BFB9-581396183747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211C9-61A1-4C6A-D37E-07C29715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E1137-9324-DB84-B375-61A1AD8E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663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3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92630-DC82-BE95-FBC8-865BECE4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36C8D-28EF-8E05-6EC3-8DF2D5CF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872BBD-E2F0-CB4B-898C-135D6D27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3156-6D8E-C343-84E6-697B890A1E38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0154C-D2C9-1C0B-58CB-07A9DB46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1D0BCB-44B3-9456-024A-EB7B0442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9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DEA28-BDF3-5062-91F6-4A25749F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A93DCD-97CB-52B4-9769-A426C2623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68CA7-DBBD-5A26-D58E-8C0FCABD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AED5-5D8A-074E-B7E2-EF8DB012EF7C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2963BB-853B-A415-2A7E-15D93D81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F9E520-512D-33CD-23AA-AE04530E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23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58FEB-3B31-A819-4857-0631C148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0C2991-8DBB-4707-FDBC-DABB312E2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421255-B39C-2C14-4CC8-218F6DEFD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D030CF-30D7-F64D-9695-A29CC000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CA14-0137-BB48-92B7-B90C042EA15E}" type="datetime1">
              <a:rPr lang="fr-FR" smtClean="0"/>
              <a:t>06/12/2023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0A4C0-DAC2-388F-B0C7-9A7459CA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C8997F-197D-100E-86F8-77C48B6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19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FC8B0-BC45-7D3D-6637-B04AA23B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FACE80-05BF-473B-E406-2EC416519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CEDBDF-2940-4380-BE1B-0F891337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8FE2C9-0927-3599-BD35-336918A34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F60B835-C6C4-E7BF-3C3D-4BCC1B0BF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DA5BDB8-B00E-6B74-D57B-74F331DD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E150-FFF9-2842-9E1A-3F771678277D}" type="datetime1">
              <a:rPr lang="fr-FR" smtClean="0"/>
              <a:t>06/12/2023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3ED93F0-4CD1-7CC2-FEFE-A1296D82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D700EC-9B9D-74B8-0A39-BC6BC91D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09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5D2D2-304E-9A30-2589-AC61B6D0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F284C7-2B26-7384-48D9-28AF89ED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14B9-32BA-314E-BF8E-32BDFEF92D53}" type="datetime1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B10B22-89E1-8041-7A84-DD72FA56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6521CB-C341-62D0-56E7-CE81884A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40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DD94F4-FFEC-0FB0-5923-A2FE02A4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695-E46B-744C-8F86-7B16E1DB83B1}" type="datetime1">
              <a:rPr lang="fr-FR" smtClean="0"/>
              <a:t>06/12/2023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820A1D-0820-E6B4-3924-7E165CE8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E59BA7-09C6-00F6-139B-810E247F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51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DFDE5-A2BB-20D1-11A8-DA4534EB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6C1C7-D373-42F5-33D8-387E0E18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428EE-01D4-DB5D-0B7A-13EA2004F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55BD33-22A9-27BE-CEF5-6587EA6A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2537E-466C-EE4C-B212-FF55262D36F6}" type="datetime1">
              <a:rPr lang="fr-FR" smtClean="0"/>
              <a:t>06/12/2023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D31F2D-9ADF-2C3E-188C-08EBB54B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DECCEA-A1DA-FF65-BBAD-8B04BE7F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50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1ED8A-154D-0655-705B-D5F8A55C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A49FFD-360E-BCD2-393F-F68FA1395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D3872A-8129-F6B6-D783-57EEC4F32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CDC589-3604-0E1B-C1D1-E1BF8036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11D8-FB11-5A48-9876-614F5AD66D2D}" type="datetime1">
              <a:rPr lang="fr-FR" smtClean="0"/>
              <a:t>06/12/2023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9B5696-4998-CA94-029B-60157A91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072274-AD81-889F-E47C-A2995906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0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5F2544-6A61-A112-D499-38AE81D5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6E13A6-D256-4F3B-D5F7-84E8FEDB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CE925E-4A65-BF07-7683-061DDB17E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4ECD-13C3-C243-B922-6E12D2ED3FF2}" type="datetime1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35A35C-E9C6-2DF5-0F23-BC22AB5FB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D9A7D0-7100-15F5-10FA-BD65C86C2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2AA4-FEF3-9D49-A332-DAF1A6A962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43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3.jpg"/><Relationship Id="rId18" Type="http://schemas.openxmlformats.org/officeDocument/2006/relationships/image" Target="../media/image74.png"/><Relationship Id="rId3" Type="http://schemas.openxmlformats.org/officeDocument/2006/relationships/image" Target="../media/image62.png"/><Relationship Id="rId21" Type="http://schemas.openxmlformats.org/officeDocument/2006/relationships/image" Target="../media/image1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21.png"/><Relationship Id="rId10" Type="http://schemas.openxmlformats.org/officeDocument/2006/relationships/image" Target="../media/image69.png"/><Relationship Id="rId19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hyperlink" Target="https://www.nyp.org/healthlibrary/diagnosis/document/zm6056" TargetMode="Externa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3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9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72.png"/><Relationship Id="rId9" Type="http://schemas.openxmlformats.org/officeDocument/2006/relationships/image" Target="../media/image14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03800" y="859003"/>
            <a:ext cx="978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4000" b="1" dirty="0"/>
              <a:t>Alterations in microbial interaction networks in multiple sclerosis</a:t>
            </a:r>
            <a:endParaRPr sz="4000" b="1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638" y="5774122"/>
            <a:ext cx="2125433" cy="90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300" y="5731558"/>
            <a:ext cx="1886000" cy="94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12150"/>
          <a:stretch/>
        </p:blipFill>
        <p:spPr>
          <a:xfrm>
            <a:off x="8519074" y="5767643"/>
            <a:ext cx="2310100" cy="104723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408113" y="5093709"/>
            <a:ext cx="188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dirty="0"/>
              <a:t>June 15</a:t>
            </a:r>
            <a:r>
              <a:rPr lang="en" baseline="30000" dirty="0"/>
              <a:t>th</a:t>
            </a:r>
            <a:r>
              <a:rPr lang="en" dirty="0"/>
              <a:t> 2023</a:t>
            </a:r>
            <a:endParaRPr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3296181" y="3823089"/>
            <a:ext cx="760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400" b="1" dirty="0" err="1"/>
              <a:t>Supervisor</a:t>
            </a:r>
            <a:r>
              <a:rPr lang="fr-FR" sz="2400" dirty="0"/>
              <a:t> : </a:t>
            </a:r>
            <a:r>
              <a:rPr lang="fr-FR" sz="2400" dirty="0" err="1"/>
              <a:t>Lejla</a:t>
            </a:r>
            <a:r>
              <a:rPr lang="fr-FR" sz="2400" dirty="0"/>
              <a:t> </a:t>
            </a:r>
            <a:r>
              <a:rPr lang="fr-FR" sz="2400" dirty="0" err="1"/>
              <a:t>Imamovic</a:t>
            </a:r>
            <a:r>
              <a:rPr lang="fr-FR" sz="2400" dirty="0"/>
              <a:t>, </a:t>
            </a:r>
            <a:r>
              <a:rPr lang="fr-FR" sz="2400" dirty="0" err="1"/>
              <a:t>Research</a:t>
            </a:r>
            <a:r>
              <a:rPr lang="fr-FR" sz="2400" dirty="0"/>
              <a:t> </a:t>
            </a:r>
            <a:r>
              <a:rPr lang="fr-FR" sz="2400" dirty="0" err="1"/>
              <a:t>Scientist</a:t>
            </a:r>
            <a:endParaRPr sz="2400" dirty="0"/>
          </a:p>
        </p:txBody>
      </p:sp>
      <p:sp>
        <p:nvSpPr>
          <p:cNvPr id="3" name="Google Shape;58;p13">
            <a:extLst>
              <a:ext uri="{FF2B5EF4-FFF2-40B4-BE49-F238E27FC236}">
                <a16:creationId xmlns:a16="http://schemas.microsoft.com/office/drawing/2014/main" id="{928ACBAF-1E63-D1CF-8D4E-82A7393EE757}"/>
              </a:ext>
            </a:extLst>
          </p:cNvPr>
          <p:cNvSpPr txBox="1"/>
          <p:nvPr/>
        </p:nvSpPr>
        <p:spPr>
          <a:xfrm>
            <a:off x="5153000" y="4619972"/>
            <a:ext cx="3672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dirty="0"/>
              <a:t>By Simeon </a:t>
            </a:r>
            <a:r>
              <a:rPr lang="en" sz="2000" dirty="0" err="1"/>
              <a:t>Nthuku</a:t>
            </a:r>
            <a:endParaRPr sz="2000" dirty="0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36AD073B-1D9E-7026-4B78-93B135279BAF}"/>
              </a:ext>
            </a:extLst>
          </p:cNvPr>
          <p:cNvSpPr txBox="1"/>
          <p:nvPr/>
        </p:nvSpPr>
        <p:spPr>
          <a:xfrm>
            <a:off x="1297686" y="2600465"/>
            <a:ext cx="101068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800" dirty="0"/>
              <a:t> </a:t>
            </a:r>
            <a:r>
              <a:rPr lang="en" sz="2800" b="1" dirty="0"/>
              <a:t>Research Team </a:t>
            </a:r>
            <a:r>
              <a:rPr lang="en" sz="2800" dirty="0"/>
              <a:t>: Study and manipulation of tolerance in human   immunopathology (Guy </a:t>
            </a:r>
            <a:r>
              <a:rPr lang="en" sz="2800" dirty="0" err="1"/>
              <a:t>Gorochov</a:t>
            </a:r>
            <a:r>
              <a:rPr lang="en" sz="2800" dirty="0"/>
              <a:t>)</a:t>
            </a:r>
            <a:endParaRPr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17F38C-8265-A1AF-0012-1E37FB0EF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29" y="5951131"/>
            <a:ext cx="1808342" cy="725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47;p43">
            <a:extLst>
              <a:ext uri="{FF2B5EF4-FFF2-40B4-BE49-F238E27FC236}">
                <a16:creationId xmlns:a16="http://schemas.microsoft.com/office/drawing/2014/main" id="{D722E78C-2D09-EE7D-6A91-CE6B9F696975}"/>
              </a:ext>
            </a:extLst>
          </p:cNvPr>
          <p:cNvSpPr/>
          <p:nvPr/>
        </p:nvSpPr>
        <p:spPr>
          <a:xfrm>
            <a:off x="0" y="-12764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153B85-ACB0-849E-281B-93D7A64F2368}"/>
              </a:ext>
            </a:extLst>
          </p:cNvPr>
          <p:cNvSpPr/>
          <p:nvPr/>
        </p:nvSpPr>
        <p:spPr>
          <a:xfrm rot="5400000">
            <a:off x="10223624" y="4883395"/>
            <a:ext cx="596196" cy="69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66022D-AA07-27A3-D6A7-DE2D5FE1F073}"/>
              </a:ext>
            </a:extLst>
          </p:cNvPr>
          <p:cNvSpPr/>
          <p:nvPr/>
        </p:nvSpPr>
        <p:spPr>
          <a:xfrm>
            <a:off x="7598034" y="1891615"/>
            <a:ext cx="1895101" cy="478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Google Shape;227;p22">
            <a:extLst>
              <a:ext uri="{FF2B5EF4-FFF2-40B4-BE49-F238E27FC236}">
                <a16:creationId xmlns:a16="http://schemas.microsoft.com/office/drawing/2014/main" id="{06847117-74B1-1DC0-93C5-A49452512A96}"/>
              </a:ext>
            </a:extLst>
          </p:cNvPr>
          <p:cNvSpPr/>
          <p:nvPr/>
        </p:nvSpPr>
        <p:spPr>
          <a:xfrm>
            <a:off x="1831300" y="6349674"/>
            <a:ext cx="9726301" cy="5304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FR" dirty="0" err="1"/>
              <a:t>IgA</a:t>
            </a:r>
            <a:r>
              <a:rPr lang="fr-FR" dirty="0"/>
              <a:t>+ and </a:t>
            </a:r>
            <a:r>
              <a:rPr lang="fr-FR" dirty="0" err="1"/>
              <a:t>IgA</a:t>
            </a:r>
            <a:r>
              <a:rPr lang="fr-FR" dirty="0"/>
              <a:t>- </a:t>
            </a:r>
            <a:r>
              <a:rPr lang="fr-FR" dirty="0" err="1"/>
              <a:t>bacteria</a:t>
            </a:r>
            <a:r>
              <a:rPr lang="fr-FR" dirty="0"/>
              <a:t> </a:t>
            </a:r>
            <a:r>
              <a:rPr lang="fr-FR" dirty="0" err="1"/>
              <a:t>potentially</a:t>
            </a:r>
            <a:r>
              <a:rPr lang="fr-FR" dirty="0"/>
              <a:t> </a:t>
            </a:r>
            <a:r>
              <a:rPr lang="fr-FR" dirty="0" err="1"/>
              <a:t>exhibit</a:t>
            </a:r>
            <a:r>
              <a:rPr lang="fr-FR" dirty="0"/>
              <a:t> more variation in CIS </a:t>
            </a:r>
            <a:r>
              <a:rPr lang="fr-FR" dirty="0" err="1"/>
              <a:t>samples</a:t>
            </a:r>
            <a:r>
              <a:rPr lang="fr-FR" dirty="0"/>
              <a:t> as </a:t>
            </a:r>
            <a:r>
              <a:rPr lang="fr-FR" dirty="0" err="1"/>
              <a:t>compared</a:t>
            </a:r>
            <a:r>
              <a:rPr lang="fr-FR" dirty="0"/>
              <a:t> to control</a:t>
            </a:r>
            <a:endParaRPr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CA05ED-60E3-7A65-7F85-C3534306C417}"/>
              </a:ext>
            </a:extLst>
          </p:cNvPr>
          <p:cNvSpPr/>
          <p:nvPr/>
        </p:nvSpPr>
        <p:spPr>
          <a:xfrm rot="5400000">
            <a:off x="11339372" y="1263993"/>
            <a:ext cx="384045" cy="20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6F5778-43B5-CCCF-29DB-4CD9A2505511}"/>
              </a:ext>
            </a:extLst>
          </p:cNvPr>
          <p:cNvSpPr/>
          <p:nvPr/>
        </p:nvSpPr>
        <p:spPr>
          <a:xfrm rot="5400000">
            <a:off x="11629546" y="3493121"/>
            <a:ext cx="384045" cy="20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3F8894-5273-0D7C-1835-D7FC2E0D234D}"/>
              </a:ext>
            </a:extLst>
          </p:cNvPr>
          <p:cNvSpPr/>
          <p:nvPr/>
        </p:nvSpPr>
        <p:spPr>
          <a:xfrm>
            <a:off x="9229751" y="2343729"/>
            <a:ext cx="278153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0E19FD-DF4C-3240-2B04-4D7F28A0F427}"/>
              </a:ext>
            </a:extLst>
          </p:cNvPr>
          <p:cNvSpPr/>
          <p:nvPr/>
        </p:nvSpPr>
        <p:spPr>
          <a:xfrm>
            <a:off x="9308020" y="1206521"/>
            <a:ext cx="278153" cy="3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A236266-8164-B3B6-C54A-39A17014B0CF}"/>
              </a:ext>
            </a:extLst>
          </p:cNvPr>
          <p:cNvSpPr/>
          <p:nvPr/>
        </p:nvSpPr>
        <p:spPr>
          <a:xfrm rot="5400000">
            <a:off x="11345844" y="2490738"/>
            <a:ext cx="384045" cy="20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51D456-2837-9C49-D257-A0C61D119363}"/>
              </a:ext>
            </a:extLst>
          </p:cNvPr>
          <p:cNvSpPr/>
          <p:nvPr/>
        </p:nvSpPr>
        <p:spPr>
          <a:xfrm>
            <a:off x="9415531" y="4313628"/>
            <a:ext cx="147686" cy="398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6F591E-9F34-072D-4087-CE05C1AFC40F}"/>
              </a:ext>
            </a:extLst>
          </p:cNvPr>
          <p:cNvSpPr/>
          <p:nvPr/>
        </p:nvSpPr>
        <p:spPr>
          <a:xfrm rot="5400000">
            <a:off x="10340696" y="4895606"/>
            <a:ext cx="398934" cy="145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07451D-9F97-EA94-CA93-F43D95687373}"/>
              </a:ext>
            </a:extLst>
          </p:cNvPr>
          <p:cNvSpPr/>
          <p:nvPr/>
        </p:nvSpPr>
        <p:spPr>
          <a:xfrm rot="16200000">
            <a:off x="11315429" y="4432241"/>
            <a:ext cx="376496" cy="145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Google Shape;174;p20">
            <a:extLst>
              <a:ext uri="{FF2B5EF4-FFF2-40B4-BE49-F238E27FC236}">
                <a16:creationId xmlns:a16="http://schemas.microsoft.com/office/drawing/2014/main" id="{C7B48FB1-2945-C65A-4C96-B02F7BEFDCB4}"/>
              </a:ext>
            </a:extLst>
          </p:cNvPr>
          <p:cNvSpPr txBox="1"/>
          <p:nvPr/>
        </p:nvSpPr>
        <p:spPr>
          <a:xfrm>
            <a:off x="462256" y="-73166"/>
            <a:ext cx="1359022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Differences</a:t>
            </a:r>
            <a:r>
              <a:rPr lang="fr-FR" sz="2800" b="1" dirty="0">
                <a:solidFill>
                  <a:schemeClr val="bg1"/>
                </a:solidFill>
              </a:rPr>
              <a:t> in </a:t>
            </a:r>
            <a:r>
              <a:rPr lang="fr-FR" sz="2800" b="1" dirty="0" err="1">
                <a:solidFill>
                  <a:schemeClr val="bg1"/>
                </a:solidFill>
              </a:rPr>
              <a:t>IgA-bound</a:t>
            </a:r>
            <a:r>
              <a:rPr lang="fr-FR" sz="2800" b="1" dirty="0">
                <a:solidFill>
                  <a:schemeClr val="bg1"/>
                </a:solidFill>
              </a:rPr>
              <a:t> and </a:t>
            </a:r>
            <a:r>
              <a:rPr lang="fr-FR" sz="2800" b="1" dirty="0" err="1">
                <a:solidFill>
                  <a:schemeClr val="bg1"/>
                </a:solidFill>
              </a:rPr>
              <a:t>IgA</a:t>
            </a:r>
            <a:r>
              <a:rPr lang="fr-FR" sz="2800" b="1" dirty="0">
                <a:solidFill>
                  <a:schemeClr val="bg1"/>
                </a:solidFill>
              </a:rPr>
              <a:t>-free </a:t>
            </a:r>
            <a:r>
              <a:rPr lang="fr-FR" sz="2800" b="1" dirty="0" err="1">
                <a:solidFill>
                  <a:schemeClr val="bg1"/>
                </a:solidFill>
              </a:rPr>
              <a:t>bacteria</a:t>
            </a:r>
            <a:r>
              <a:rPr lang="fr-FR" sz="2800" b="1" dirty="0">
                <a:solidFill>
                  <a:schemeClr val="bg1"/>
                </a:solidFill>
              </a:rPr>
              <a:t> in </a:t>
            </a:r>
            <a:r>
              <a:rPr lang="fr-FR" sz="2800" b="1" dirty="0" err="1">
                <a:solidFill>
                  <a:schemeClr val="bg1"/>
                </a:solidFill>
              </a:rPr>
              <a:t>healthy</a:t>
            </a:r>
            <a:r>
              <a:rPr lang="fr-FR" sz="2800" b="1" dirty="0">
                <a:solidFill>
                  <a:schemeClr val="bg1"/>
                </a:solidFill>
              </a:rPr>
              <a:t> and CIS </a:t>
            </a:r>
            <a:r>
              <a:rPr lang="fr-FR" sz="2800" b="1" dirty="0" err="1">
                <a:solidFill>
                  <a:schemeClr val="bg1"/>
                </a:solidFill>
              </a:rPr>
              <a:t>subjects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A69E8D-D3ED-A0FD-00E9-A3169CCBFC3B}"/>
              </a:ext>
            </a:extLst>
          </p:cNvPr>
          <p:cNvSpPr/>
          <p:nvPr/>
        </p:nvSpPr>
        <p:spPr>
          <a:xfrm>
            <a:off x="9353971" y="1232111"/>
            <a:ext cx="144553" cy="296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E9EA45-6C9A-7D4F-B91A-4137D90B0B0D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DE5B461-13A0-0E44-8696-37702D3A2D7B}"/>
              </a:ext>
            </a:extLst>
          </p:cNvPr>
          <p:cNvGrpSpPr/>
          <p:nvPr/>
        </p:nvGrpSpPr>
        <p:grpSpPr>
          <a:xfrm>
            <a:off x="130487" y="603902"/>
            <a:ext cx="12776079" cy="2695222"/>
            <a:chOff x="-28539" y="589010"/>
            <a:chExt cx="12776079" cy="2695222"/>
          </a:xfrm>
        </p:grpSpPr>
        <p:grpSp>
          <p:nvGrpSpPr>
            <p:cNvPr id="151" name="Groupe 150">
              <a:extLst>
                <a:ext uri="{FF2B5EF4-FFF2-40B4-BE49-F238E27FC236}">
                  <a16:creationId xmlns:a16="http://schemas.microsoft.com/office/drawing/2014/main" id="{62406DCD-B16B-9F4D-4EA8-80BAC16CD9B1}"/>
                </a:ext>
              </a:extLst>
            </p:cNvPr>
            <p:cNvGrpSpPr/>
            <p:nvPr/>
          </p:nvGrpSpPr>
          <p:grpSpPr>
            <a:xfrm>
              <a:off x="-28539" y="589010"/>
              <a:ext cx="12776079" cy="2695222"/>
              <a:chOff x="-28539" y="589010"/>
              <a:chExt cx="12776079" cy="2695222"/>
            </a:xfrm>
          </p:grpSpPr>
          <p:grpSp>
            <p:nvGrpSpPr>
              <p:cNvPr id="110" name="Groupe 109">
                <a:extLst>
                  <a:ext uri="{FF2B5EF4-FFF2-40B4-BE49-F238E27FC236}">
                    <a16:creationId xmlns:a16="http://schemas.microsoft.com/office/drawing/2014/main" id="{8023692B-981D-5AA9-A43C-56C71723EB61}"/>
                  </a:ext>
                </a:extLst>
              </p:cNvPr>
              <p:cNvGrpSpPr/>
              <p:nvPr/>
            </p:nvGrpSpPr>
            <p:grpSpPr>
              <a:xfrm>
                <a:off x="-28539" y="589010"/>
                <a:ext cx="12776079" cy="2695222"/>
                <a:chOff x="-28539" y="589010"/>
                <a:chExt cx="12776079" cy="2695222"/>
              </a:xfrm>
            </p:grpSpPr>
            <p:grpSp>
              <p:nvGrpSpPr>
                <p:cNvPr id="103" name="Groupe 102">
                  <a:extLst>
                    <a:ext uri="{FF2B5EF4-FFF2-40B4-BE49-F238E27FC236}">
                      <a16:creationId xmlns:a16="http://schemas.microsoft.com/office/drawing/2014/main" id="{664669C5-8B94-9252-7446-25E7387A4602}"/>
                    </a:ext>
                  </a:extLst>
                </p:cNvPr>
                <p:cNvGrpSpPr/>
                <p:nvPr/>
              </p:nvGrpSpPr>
              <p:grpSpPr>
                <a:xfrm>
                  <a:off x="-28539" y="589010"/>
                  <a:ext cx="11733363" cy="2695222"/>
                  <a:chOff x="-28539" y="589010"/>
                  <a:chExt cx="11733363" cy="2695222"/>
                </a:xfrm>
              </p:grpSpPr>
              <p:grpSp>
                <p:nvGrpSpPr>
                  <p:cNvPr id="97" name="Groupe 96">
                    <a:extLst>
                      <a:ext uri="{FF2B5EF4-FFF2-40B4-BE49-F238E27FC236}">
                        <a16:creationId xmlns:a16="http://schemas.microsoft.com/office/drawing/2014/main" id="{C01482E1-CE20-1B44-4FF2-0F2ACEE6F8C5}"/>
                      </a:ext>
                    </a:extLst>
                  </p:cNvPr>
                  <p:cNvGrpSpPr/>
                  <p:nvPr/>
                </p:nvGrpSpPr>
                <p:grpSpPr>
                  <a:xfrm>
                    <a:off x="-28539" y="589010"/>
                    <a:ext cx="11733363" cy="2695222"/>
                    <a:chOff x="-28539" y="589010"/>
                    <a:chExt cx="11733363" cy="2695222"/>
                  </a:xfrm>
                </p:grpSpPr>
                <p:pic>
                  <p:nvPicPr>
                    <p:cNvPr id="3" name="Image 2">
                      <a:extLst>
                        <a:ext uri="{FF2B5EF4-FFF2-40B4-BE49-F238E27FC236}">
                          <a16:creationId xmlns:a16="http://schemas.microsoft.com/office/drawing/2014/main" id="{FE79D6B1-16C8-7FEA-EAF0-D389C270CA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53955" y="654081"/>
                      <a:ext cx="3027931" cy="23677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" name="ZoneTexte 3">
                      <a:extLst>
                        <a:ext uri="{FF2B5EF4-FFF2-40B4-BE49-F238E27FC236}">
                          <a16:creationId xmlns:a16="http://schemas.microsoft.com/office/drawing/2014/main" id="{B5C055CA-F7D4-614B-181B-D4ADDBDE8D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65017" y="3000852"/>
                      <a:ext cx="12042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(n =15)</a:t>
                      </a:r>
                    </a:p>
                  </p:txBody>
                </p:sp>
                <p:sp>
                  <p:nvSpPr>
                    <p:cNvPr id="5" name="ZoneTexte 4">
                      <a:extLst>
                        <a:ext uri="{FF2B5EF4-FFF2-40B4-BE49-F238E27FC236}">
                          <a16:creationId xmlns:a16="http://schemas.microsoft.com/office/drawing/2014/main" id="{245B5F4F-04A4-2A8D-9AEE-198B37E12F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3321" y="3007233"/>
                      <a:ext cx="12042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(n =14)</a:t>
                      </a:r>
                    </a:p>
                  </p:txBody>
                </p:sp>
                <p:pic>
                  <p:nvPicPr>
                    <p:cNvPr id="10" name="Image 9">
                      <a:extLst>
                        <a:ext uri="{FF2B5EF4-FFF2-40B4-BE49-F238E27FC236}">
                          <a16:creationId xmlns:a16="http://schemas.microsoft.com/office/drawing/2014/main" id="{EFBF646B-7A0C-1F7F-1A04-D8D2E225CE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13231"/>
                    <a:stretch/>
                  </p:blipFill>
                  <p:spPr>
                    <a:xfrm>
                      <a:off x="4422292" y="623540"/>
                      <a:ext cx="2652184" cy="24535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ZoneTexte 12">
                      <a:extLst>
                        <a:ext uri="{FF2B5EF4-FFF2-40B4-BE49-F238E27FC236}">
                          <a16:creationId xmlns:a16="http://schemas.microsoft.com/office/drawing/2014/main" id="{61A6BDEB-F2DF-4684-A448-B928E8870B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8491" y="2585852"/>
                      <a:ext cx="284334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</a:t>
                      </a:r>
                      <a:r>
                        <a:rPr lang="en-US" sz="1400" baseline="300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0.07924</a:t>
                      </a:r>
                      <a:r>
                        <a:rPr lang="en-US" sz="1400" dirty="0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i="1" dirty="0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0.0001)</a:t>
                      </a:r>
                      <a:endParaRPr lang="fr-FR" sz="1400" dirty="0"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D87C456D-2920-7CCB-0E76-61ADA74325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9" y="589010"/>
                      <a:ext cx="849854" cy="48077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40" name="ZoneTexte 39">
                      <a:extLst>
                        <a:ext uri="{FF2B5EF4-FFF2-40B4-BE49-F238E27FC236}">
                          <a16:creationId xmlns:a16="http://schemas.microsoft.com/office/drawing/2014/main" id="{CB5C6D96-03A4-A6A4-4E5D-1B3F16BFBC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8539" y="656415"/>
                      <a:ext cx="21145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p:txBody>
                </p:sp>
                <p:grpSp>
                  <p:nvGrpSpPr>
                    <p:cNvPr id="96" name="Groupe 95">
                      <a:extLst>
                        <a:ext uri="{FF2B5EF4-FFF2-40B4-BE49-F238E27FC236}">
                          <a16:creationId xmlns:a16="http://schemas.microsoft.com/office/drawing/2014/main" id="{23306D47-D31E-08EC-84FA-264919E8D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3459" y="598344"/>
                      <a:ext cx="3691365" cy="2605840"/>
                      <a:chOff x="8013459" y="598344"/>
                      <a:chExt cx="3691365" cy="2605840"/>
                    </a:xfrm>
                  </p:grpSpPr>
                  <p:grpSp>
                    <p:nvGrpSpPr>
                      <p:cNvPr id="94" name="Groupe 93">
                        <a:extLst>
                          <a:ext uri="{FF2B5EF4-FFF2-40B4-BE49-F238E27FC236}">
                            <a16:creationId xmlns:a16="http://schemas.microsoft.com/office/drawing/2014/main" id="{A527252D-1001-64DD-DA82-37EF5333E06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3459" y="598344"/>
                        <a:ext cx="3691365" cy="2605840"/>
                        <a:chOff x="7981181" y="913441"/>
                        <a:chExt cx="3691365" cy="2605840"/>
                      </a:xfrm>
                    </p:grpSpPr>
                    <p:pic>
                      <p:nvPicPr>
                        <p:cNvPr id="16" name="Image 15">
                          <a:extLst>
                            <a:ext uri="{FF2B5EF4-FFF2-40B4-BE49-F238E27FC236}">
                              <a16:creationId xmlns:a16="http://schemas.microsoft.com/office/drawing/2014/main" id="{0F53547A-79BB-2AD9-A6C3-3DB10C8424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30800" t="9389" r="11981"/>
                        <a:stretch/>
                      </p:blipFill>
                      <p:spPr>
                        <a:xfrm>
                          <a:off x="9408915" y="913441"/>
                          <a:ext cx="2116408" cy="260584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87" name="Rectangle 86">
                          <a:extLst>
                            <a:ext uri="{FF2B5EF4-FFF2-40B4-BE49-F238E27FC236}">
                              <a16:creationId xmlns:a16="http://schemas.microsoft.com/office/drawing/2014/main" id="{8E1D9834-BEE9-4E84-26C2-292CB79AC7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84322" y="1216595"/>
                          <a:ext cx="194242" cy="37983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  <p:sp>
                      <p:nvSpPr>
                        <p:cNvPr id="88" name="Rectangle 87">
                          <a:extLst>
                            <a:ext uri="{FF2B5EF4-FFF2-40B4-BE49-F238E27FC236}">
                              <a16:creationId xmlns:a16="http://schemas.microsoft.com/office/drawing/2014/main" id="{378CA2C4-9025-862C-B960-C9DDAF6F25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95132" y="2370807"/>
                          <a:ext cx="194242" cy="37983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169408E0-C66D-86AD-EBA8-F750E97657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1415233" y="1260614"/>
                          <a:ext cx="112457" cy="4193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  <p:sp>
                      <p:nvSpPr>
                        <p:cNvPr id="90" name="ZoneTexte 89">
                          <a:extLst>
                            <a:ext uri="{FF2B5EF4-FFF2-40B4-BE49-F238E27FC236}">
                              <a16:creationId xmlns:a16="http://schemas.microsoft.com/office/drawing/2014/main" id="{5594BBD1-2CDF-BD12-ABEB-2812A040DB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81181" y="1200992"/>
                          <a:ext cx="25595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600" i="1" dirty="0" err="1"/>
                            <a:t>Bariatricus</a:t>
                          </a:r>
                          <a:r>
                            <a:rPr lang="fr-FR" sz="1600" i="1" dirty="0"/>
                            <a:t> </a:t>
                          </a:r>
                          <a:r>
                            <a:rPr lang="fr-FR" sz="1600" i="1" dirty="0" err="1"/>
                            <a:t>comes</a:t>
                          </a:r>
                          <a:endParaRPr lang="fr-FR" sz="1600" i="1" dirty="0"/>
                        </a:p>
                      </p:txBody>
                    </p:sp>
                    <p:sp>
                      <p:nvSpPr>
                        <p:cNvPr id="91" name="ZoneTexte 90">
                          <a:extLst>
                            <a:ext uri="{FF2B5EF4-FFF2-40B4-BE49-F238E27FC236}">
                              <a16:creationId xmlns:a16="http://schemas.microsoft.com/office/drawing/2014/main" id="{84528E8C-E6A9-55E7-0077-BE762414271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90382" y="2363145"/>
                          <a:ext cx="2414182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600" i="1" dirty="0" err="1"/>
                            <a:t>Ralstonia</a:t>
                          </a:r>
                          <a:r>
                            <a:rPr lang="fr-FR" sz="1600" i="1" dirty="0"/>
                            <a:t> </a:t>
                          </a:r>
                          <a:r>
                            <a:rPr lang="fr-FR" sz="1600" i="1" dirty="0" err="1"/>
                            <a:t>pickettii</a:t>
                          </a:r>
                          <a:endParaRPr lang="fr-FR" sz="1600" i="1" dirty="0"/>
                        </a:p>
                      </p:txBody>
                    </p:sp>
                    <p:sp>
                      <p:nvSpPr>
                        <p:cNvPr id="92" name="ZoneTexte 91">
                          <a:extLst>
                            <a:ext uri="{FF2B5EF4-FFF2-40B4-BE49-F238E27FC236}">
                              <a16:creationId xmlns:a16="http://schemas.microsoft.com/office/drawing/2014/main" id="{C913BF07-3F1A-93F6-2E93-5E511D45308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2748" y="1126041"/>
                          <a:ext cx="319798" cy="55399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000" dirty="0"/>
                            <a:t>*</a:t>
                          </a:r>
                        </a:p>
                        <a:p>
                          <a:r>
                            <a:rPr lang="fr-FR" sz="1000" dirty="0"/>
                            <a:t>*</a:t>
                          </a:r>
                          <a:br>
                            <a:rPr lang="fr-FR" sz="1000" dirty="0"/>
                          </a:br>
                          <a:r>
                            <a:rPr lang="fr-FR" sz="1000" dirty="0"/>
                            <a:t>*</a:t>
                          </a:r>
                        </a:p>
                      </p:txBody>
                    </p:sp>
                    <p:sp>
                      <p:nvSpPr>
                        <p:cNvPr id="93" name="Rectangle 92">
                          <a:extLst>
                            <a:ext uri="{FF2B5EF4-FFF2-40B4-BE49-F238E27FC236}">
                              <a16:creationId xmlns:a16="http://schemas.microsoft.com/office/drawing/2014/main" id="{D2DB51C3-AD08-F69B-B807-6EA1F934A6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1434835" y="2380706"/>
                          <a:ext cx="112457" cy="4193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95" name="ZoneTexte 94">
                        <a:extLst>
                          <a:ext uri="{FF2B5EF4-FFF2-40B4-BE49-F238E27FC236}">
                            <a16:creationId xmlns:a16="http://schemas.microsoft.com/office/drawing/2014/main" id="{ABBD531C-F375-8FBB-1474-05CB76D617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85026" y="2060278"/>
                        <a:ext cx="319798" cy="6155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sz="1000" dirty="0"/>
                          <a:t>*</a:t>
                        </a:r>
                      </a:p>
                      <a:p>
                        <a:r>
                          <a:rPr lang="fr-FR" sz="1000" dirty="0"/>
                          <a:t>*</a:t>
                        </a:r>
                        <a:br>
                          <a:rPr lang="fr-FR" sz="1400" dirty="0"/>
                        </a:br>
                        <a:endParaRPr lang="fr-FR" sz="1400" dirty="0"/>
                      </a:p>
                    </p:txBody>
                  </p:sp>
                </p:grpSp>
              </p:grpSp>
              <p:grpSp>
                <p:nvGrpSpPr>
                  <p:cNvPr id="102" name="Groupe 101">
                    <a:extLst>
                      <a:ext uri="{FF2B5EF4-FFF2-40B4-BE49-F238E27FC236}">
                        <a16:creationId xmlns:a16="http://schemas.microsoft.com/office/drawing/2014/main" id="{8F460E80-8E99-4417-A811-CD633AFE2EFA}"/>
                      </a:ext>
                    </a:extLst>
                  </p:cNvPr>
                  <p:cNvGrpSpPr/>
                  <p:nvPr/>
                </p:nvGrpSpPr>
                <p:grpSpPr>
                  <a:xfrm>
                    <a:off x="3325432" y="1365501"/>
                    <a:ext cx="1307694" cy="570580"/>
                    <a:chOff x="3325432" y="1365501"/>
                    <a:chExt cx="1307694" cy="570580"/>
                  </a:xfrm>
                </p:grpSpPr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EB8256A3-767B-0743-76A6-263A85CD3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5432" y="1391187"/>
                      <a:ext cx="208041" cy="20838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C459F0C9-E31B-AEF3-6FD8-52C01E1D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5432" y="1686323"/>
                      <a:ext cx="208041" cy="20838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100" name="ZoneTexte 99">
                      <a:extLst>
                        <a:ext uri="{FF2B5EF4-FFF2-40B4-BE49-F238E27FC236}">
                          <a16:creationId xmlns:a16="http://schemas.microsoft.com/office/drawing/2014/main" id="{E682ADBF-FC07-EE01-2658-069ECCF6CF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251" y="1365501"/>
                      <a:ext cx="11460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 err="1"/>
                        <a:t>IgA_pos</a:t>
                      </a:r>
                      <a:endParaRPr lang="fr-FR" sz="1200" dirty="0"/>
                    </a:p>
                  </p:txBody>
                </p:sp>
                <p:sp>
                  <p:nvSpPr>
                    <p:cNvPr id="101" name="ZoneTexte 100">
                      <a:extLst>
                        <a:ext uri="{FF2B5EF4-FFF2-40B4-BE49-F238E27FC236}">
                          <a16:creationId xmlns:a16="http://schemas.microsoft.com/office/drawing/2014/main" id="{5C74CCCE-688C-E81A-C52F-21F9141AE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7027" y="1659082"/>
                      <a:ext cx="11460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 err="1"/>
                        <a:t>IgA_neg</a:t>
                      </a:r>
                      <a:endParaRPr lang="fr-FR" sz="1200" dirty="0"/>
                    </a:p>
                  </p:txBody>
                </p:sp>
              </p:grpSp>
            </p:grpSp>
            <p:grpSp>
              <p:nvGrpSpPr>
                <p:cNvPr id="109" name="Groupe 108">
                  <a:extLst>
                    <a:ext uri="{FF2B5EF4-FFF2-40B4-BE49-F238E27FC236}">
                      <a16:creationId xmlns:a16="http://schemas.microsoft.com/office/drawing/2014/main" id="{9ABFCA97-2D33-202A-7BA5-12A1F8734B8C}"/>
                    </a:ext>
                  </a:extLst>
                </p:cNvPr>
                <p:cNvGrpSpPr/>
                <p:nvPr/>
              </p:nvGrpSpPr>
              <p:grpSpPr>
                <a:xfrm>
                  <a:off x="11490874" y="1331831"/>
                  <a:ext cx="1256666" cy="566645"/>
                  <a:chOff x="11490874" y="1331831"/>
                  <a:chExt cx="1256666" cy="566645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AEE7FAD-0142-21CA-9390-3E38FC2673B5}"/>
                      </a:ext>
                    </a:extLst>
                  </p:cNvPr>
                  <p:cNvSpPr/>
                  <p:nvPr/>
                </p:nvSpPr>
                <p:spPr>
                  <a:xfrm>
                    <a:off x="11492545" y="1415733"/>
                    <a:ext cx="167707" cy="161784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4AFAE35B-91F5-9E15-8C6F-0813197C6EFB}"/>
                      </a:ext>
                    </a:extLst>
                  </p:cNvPr>
                  <p:cNvSpPr/>
                  <p:nvPr/>
                </p:nvSpPr>
                <p:spPr>
                  <a:xfrm>
                    <a:off x="11490874" y="1686323"/>
                    <a:ext cx="167708" cy="16317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07" name="ZoneTexte 106">
                    <a:extLst>
                      <a:ext uri="{FF2B5EF4-FFF2-40B4-BE49-F238E27FC236}">
                        <a16:creationId xmlns:a16="http://schemas.microsoft.com/office/drawing/2014/main" id="{9E4B5AF2-4288-99D7-C063-56B88DD9FF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01441" y="1331831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IgA_pos</a:t>
                    </a:r>
                    <a:endParaRPr lang="fr-FR" sz="1100" dirty="0"/>
                  </a:p>
                </p:txBody>
              </p:sp>
              <p:sp>
                <p:nvSpPr>
                  <p:cNvPr id="108" name="ZoneTexte 107">
                    <a:extLst>
                      <a:ext uri="{FF2B5EF4-FFF2-40B4-BE49-F238E27FC236}">
                        <a16:creationId xmlns:a16="http://schemas.microsoft.com/office/drawing/2014/main" id="{38205D3E-6796-A93E-C925-56A310EF0F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601441" y="1636866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IgA_neg</a:t>
                    </a:r>
                    <a:endParaRPr lang="fr-FR" sz="1100" dirty="0"/>
                  </a:p>
                </p:txBody>
              </p:sp>
            </p:grpSp>
          </p:grpSp>
          <p:grpSp>
            <p:nvGrpSpPr>
              <p:cNvPr id="142" name="Groupe 141">
                <a:extLst>
                  <a:ext uri="{FF2B5EF4-FFF2-40B4-BE49-F238E27FC236}">
                    <a16:creationId xmlns:a16="http://schemas.microsoft.com/office/drawing/2014/main" id="{1CE70C8A-D131-BAA9-F134-4618E70B45BD}"/>
                  </a:ext>
                </a:extLst>
              </p:cNvPr>
              <p:cNvGrpSpPr/>
              <p:nvPr/>
            </p:nvGrpSpPr>
            <p:grpSpPr>
              <a:xfrm>
                <a:off x="7048029" y="1447727"/>
                <a:ext cx="1267770" cy="496490"/>
                <a:chOff x="7131158" y="4435131"/>
                <a:chExt cx="1267770" cy="496490"/>
              </a:xfrm>
            </p:grpSpPr>
            <p:grpSp>
              <p:nvGrpSpPr>
                <p:cNvPr id="143" name="Groupe 142">
                  <a:extLst>
                    <a:ext uri="{FF2B5EF4-FFF2-40B4-BE49-F238E27FC236}">
                      <a16:creationId xmlns:a16="http://schemas.microsoft.com/office/drawing/2014/main" id="{0540BB28-8B6B-3A63-EE73-5A7651C469EC}"/>
                    </a:ext>
                  </a:extLst>
                </p:cNvPr>
                <p:cNvGrpSpPr/>
                <p:nvPr/>
              </p:nvGrpSpPr>
              <p:grpSpPr>
                <a:xfrm>
                  <a:off x="7131158" y="4462664"/>
                  <a:ext cx="178628" cy="186432"/>
                  <a:chOff x="7143094" y="3766347"/>
                  <a:chExt cx="208041" cy="208380"/>
                </a:xfrm>
              </p:grpSpPr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26AADD1-369C-4ABD-1537-24708E667CEE}"/>
                      </a:ext>
                    </a:extLst>
                  </p:cNvPr>
                  <p:cNvSpPr/>
                  <p:nvPr/>
                </p:nvSpPr>
                <p:spPr>
                  <a:xfrm>
                    <a:off x="7143094" y="3766347"/>
                    <a:ext cx="208041" cy="208380"/>
                  </a:xfrm>
                  <a:prstGeom prst="rect">
                    <a:avLst/>
                  </a:prstGeom>
                  <a:solidFill>
                    <a:srgbClr val="FFA6B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50" name="Ellipse 149">
                    <a:extLst>
                      <a:ext uri="{FF2B5EF4-FFF2-40B4-BE49-F238E27FC236}">
                        <a16:creationId xmlns:a16="http://schemas.microsoft.com/office/drawing/2014/main" id="{38F84A24-30E7-C2C6-FCE7-652A54712083}"/>
                      </a:ext>
                    </a:extLst>
                  </p:cNvPr>
                  <p:cNvSpPr/>
                  <p:nvPr/>
                </p:nvSpPr>
                <p:spPr>
                  <a:xfrm>
                    <a:off x="7189976" y="3827746"/>
                    <a:ext cx="114276" cy="9501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191352EA-1297-5C29-339C-F9C8BAD39EA9}"/>
                    </a:ext>
                  </a:extLst>
                </p:cNvPr>
                <p:cNvGrpSpPr/>
                <p:nvPr/>
              </p:nvGrpSpPr>
              <p:grpSpPr>
                <a:xfrm>
                  <a:off x="7131158" y="4717507"/>
                  <a:ext cx="178628" cy="195761"/>
                  <a:chOff x="7164019" y="4658699"/>
                  <a:chExt cx="208041" cy="20838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1BEE867-5E6D-B846-E8D5-CD65CFF03838}"/>
                      </a:ext>
                    </a:extLst>
                  </p:cNvPr>
                  <p:cNvSpPr/>
                  <p:nvPr/>
                </p:nvSpPr>
                <p:spPr>
                  <a:xfrm>
                    <a:off x="7164019" y="4658699"/>
                    <a:ext cx="208041" cy="20838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48" name="Triangle 147">
                    <a:extLst>
                      <a:ext uri="{FF2B5EF4-FFF2-40B4-BE49-F238E27FC236}">
                        <a16:creationId xmlns:a16="http://schemas.microsoft.com/office/drawing/2014/main" id="{1205A9F7-CFB9-16E8-32D2-C6B39604DBEA}"/>
                      </a:ext>
                    </a:extLst>
                  </p:cNvPr>
                  <p:cNvSpPr/>
                  <p:nvPr/>
                </p:nvSpPr>
                <p:spPr>
                  <a:xfrm>
                    <a:off x="7197869" y="4701867"/>
                    <a:ext cx="138074" cy="99553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45" name="ZoneTexte 144">
                  <a:extLst>
                    <a:ext uri="{FF2B5EF4-FFF2-40B4-BE49-F238E27FC236}">
                      <a16:creationId xmlns:a16="http://schemas.microsoft.com/office/drawing/2014/main" id="{59574C28-EE0A-B35E-DADA-6815ED9ADE78}"/>
                    </a:ext>
                  </a:extLst>
                </p:cNvPr>
                <p:cNvSpPr txBox="1"/>
                <p:nvPr/>
              </p:nvSpPr>
              <p:spPr>
                <a:xfrm>
                  <a:off x="7252829" y="4435131"/>
                  <a:ext cx="114609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 err="1"/>
                    <a:t>IgA_pos</a:t>
                  </a:r>
                  <a:endParaRPr lang="fr-FR" sz="1000" dirty="0"/>
                </a:p>
              </p:txBody>
            </p:sp>
            <p:sp>
              <p:nvSpPr>
                <p:cNvPr id="146" name="ZoneTexte 145">
                  <a:extLst>
                    <a:ext uri="{FF2B5EF4-FFF2-40B4-BE49-F238E27FC236}">
                      <a16:creationId xmlns:a16="http://schemas.microsoft.com/office/drawing/2014/main" id="{ABAE90B8-CA9F-7A0A-A30C-6425A0BB4CAF}"/>
                    </a:ext>
                  </a:extLst>
                </p:cNvPr>
                <p:cNvSpPr txBox="1"/>
                <p:nvPr/>
              </p:nvSpPr>
              <p:spPr>
                <a:xfrm>
                  <a:off x="7252829" y="4685400"/>
                  <a:ext cx="114609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 err="1"/>
                    <a:t>IgA_neg</a:t>
                  </a:r>
                  <a:endParaRPr lang="fr-FR" sz="1000" dirty="0"/>
                </a:p>
              </p:txBody>
            </p:sp>
          </p:grp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36B0F66-8B3D-8E60-6352-242BB6253528}"/>
                </a:ext>
              </a:extLst>
            </p:cNvPr>
            <p:cNvSpPr txBox="1"/>
            <p:nvPr/>
          </p:nvSpPr>
          <p:spPr>
            <a:xfrm>
              <a:off x="3120801" y="765878"/>
              <a:ext cx="14966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67" dirty="0"/>
                <a:t>Wilcoxon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F6D0088-64ED-5BDD-AED6-23C1395E6A64}"/>
                </a:ext>
              </a:extLst>
            </p:cNvPr>
            <p:cNvSpPr txBox="1"/>
            <p:nvPr/>
          </p:nvSpPr>
          <p:spPr>
            <a:xfrm>
              <a:off x="6735196" y="2381643"/>
              <a:ext cx="14966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PERMANOVA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11C5B34-9FCD-E16B-4E75-3914D0D44B9A}"/>
              </a:ext>
            </a:extLst>
          </p:cNvPr>
          <p:cNvGrpSpPr/>
          <p:nvPr/>
        </p:nvGrpSpPr>
        <p:grpSpPr>
          <a:xfrm>
            <a:off x="-5325" y="3343391"/>
            <a:ext cx="12759338" cy="2777522"/>
            <a:chOff x="-5325" y="3343391"/>
            <a:chExt cx="12759338" cy="2777522"/>
          </a:xfrm>
        </p:grpSpPr>
        <p:grpSp>
          <p:nvGrpSpPr>
            <p:cNvPr id="136" name="Groupe 135">
              <a:extLst>
                <a:ext uri="{FF2B5EF4-FFF2-40B4-BE49-F238E27FC236}">
                  <a16:creationId xmlns:a16="http://schemas.microsoft.com/office/drawing/2014/main" id="{57659300-0F04-639F-D814-0447F63D20FC}"/>
                </a:ext>
              </a:extLst>
            </p:cNvPr>
            <p:cNvGrpSpPr/>
            <p:nvPr/>
          </p:nvGrpSpPr>
          <p:grpSpPr>
            <a:xfrm>
              <a:off x="-5325" y="3343391"/>
              <a:ext cx="12759338" cy="2777522"/>
              <a:chOff x="-5325" y="3343391"/>
              <a:chExt cx="12759338" cy="277752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3A9DF9-926C-0016-93E3-E5E319429071}"/>
                  </a:ext>
                </a:extLst>
              </p:cNvPr>
              <p:cNvSpPr/>
              <p:nvPr/>
            </p:nvSpPr>
            <p:spPr>
              <a:xfrm>
                <a:off x="-5325" y="3648331"/>
                <a:ext cx="467581" cy="4789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2E731B7-6F11-3C55-132F-6E94E2FAB930}"/>
                  </a:ext>
                </a:extLst>
              </p:cNvPr>
              <p:cNvSpPr txBox="1"/>
              <p:nvPr/>
            </p:nvSpPr>
            <p:spPr>
              <a:xfrm>
                <a:off x="3575" y="3753485"/>
                <a:ext cx="4586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</a:rPr>
                  <a:t>CIS</a:t>
                </a:r>
              </a:p>
            </p:txBody>
          </p:sp>
          <p:grpSp>
            <p:nvGrpSpPr>
              <p:cNvPr id="135" name="Groupe 134">
                <a:extLst>
                  <a:ext uri="{FF2B5EF4-FFF2-40B4-BE49-F238E27FC236}">
                    <a16:creationId xmlns:a16="http://schemas.microsoft.com/office/drawing/2014/main" id="{029F911F-5A09-0AB3-4FD8-8B6C8E809F4C}"/>
                  </a:ext>
                </a:extLst>
              </p:cNvPr>
              <p:cNvGrpSpPr/>
              <p:nvPr/>
            </p:nvGrpSpPr>
            <p:grpSpPr>
              <a:xfrm>
                <a:off x="865056" y="3343391"/>
                <a:ext cx="11888957" cy="2777522"/>
                <a:chOff x="865056" y="3343391"/>
                <a:chExt cx="11888957" cy="2777522"/>
              </a:xfrm>
            </p:grpSpPr>
            <p:grpSp>
              <p:nvGrpSpPr>
                <p:cNvPr id="132" name="Groupe 131">
                  <a:extLst>
                    <a:ext uri="{FF2B5EF4-FFF2-40B4-BE49-F238E27FC236}">
                      <a16:creationId xmlns:a16="http://schemas.microsoft.com/office/drawing/2014/main" id="{B0937655-7983-989B-7DF1-9BED12237DDB}"/>
                    </a:ext>
                  </a:extLst>
                </p:cNvPr>
                <p:cNvGrpSpPr/>
                <p:nvPr/>
              </p:nvGrpSpPr>
              <p:grpSpPr>
                <a:xfrm>
                  <a:off x="7864720" y="3662517"/>
                  <a:ext cx="4192199" cy="2458396"/>
                  <a:chOff x="7864720" y="3662517"/>
                  <a:chExt cx="4192199" cy="2458396"/>
                </a:xfrm>
              </p:grpSpPr>
              <p:pic>
                <p:nvPicPr>
                  <p:cNvPr id="61" name="Image 60">
                    <a:extLst>
                      <a:ext uri="{FF2B5EF4-FFF2-40B4-BE49-F238E27FC236}">
                        <a16:creationId xmlns:a16="http://schemas.microsoft.com/office/drawing/2014/main" id="{57C5300A-1822-FEE2-A717-70F04A282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41140" t="5489" r="11415"/>
                  <a:stretch/>
                </p:blipFill>
                <p:spPr>
                  <a:xfrm>
                    <a:off x="9719156" y="3686945"/>
                    <a:ext cx="1676615" cy="2433968"/>
                  </a:xfrm>
                  <a:prstGeom prst="rect">
                    <a:avLst/>
                  </a:prstGeom>
                </p:spPr>
              </p:pic>
              <p:sp>
                <p:nvSpPr>
                  <p:cNvPr id="66" name="ZoneTexte 65">
                    <a:extLst>
                      <a:ext uri="{FF2B5EF4-FFF2-40B4-BE49-F238E27FC236}">
                        <a16:creationId xmlns:a16="http://schemas.microsoft.com/office/drawing/2014/main" id="{2E04C316-9FD6-74D7-224E-0F413656BD5D}"/>
                      </a:ext>
                    </a:extLst>
                  </p:cNvPr>
                  <p:cNvSpPr txBox="1"/>
                  <p:nvPr/>
                </p:nvSpPr>
                <p:spPr>
                  <a:xfrm>
                    <a:off x="8218094" y="3721646"/>
                    <a:ext cx="21212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Ralstonia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pickettii</a:t>
                    </a:r>
                    <a:endParaRPr lang="fr-FR" sz="1600" i="1" dirty="0"/>
                  </a:p>
                </p:txBody>
              </p:sp>
              <p:sp>
                <p:nvSpPr>
                  <p:cNvPr id="68" name="ZoneTexte 67">
                    <a:extLst>
                      <a:ext uri="{FF2B5EF4-FFF2-40B4-BE49-F238E27FC236}">
                        <a16:creationId xmlns:a16="http://schemas.microsoft.com/office/drawing/2014/main" id="{01A3AF17-95CE-F1ED-1475-B39D8064ED10}"/>
                      </a:ext>
                    </a:extLst>
                  </p:cNvPr>
                  <p:cNvSpPr txBox="1"/>
                  <p:nvPr/>
                </p:nvSpPr>
                <p:spPr>
                  <a:xfrm>
                    <a:off x="8216603" y="4773090"/>
                    <a:ext cx="21212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Bariatricus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comes</a:t>
                    </a:r>
                    <a:endParaRPr lang="fr-FR" sz="1600" i="1" dirty="0"/>
                  </a:p>
                </p:txBody>
              </p:sp>
              <p:sp>
                <p:nvSpPr>
                  <p:cNvPr id="69" name="ZoneTexte 68">
                    <a:extLst>
                      <a:ext uri="{FF2B5EF4-FFF2-40B4-BE49-F238E27FC236}">
                        <a16:creationId xmlns:a16="http://schemas.microsoft.com/office/drawing/2014/main" id="{6B39735A-461E-A9DD-16B0-574B13A16F1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5584" y="5328475"/>
                    <a:ext cx="35113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Faecousia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sp</a:t>
                    </a:r>
                    <a:r>
                      <a:rPr lang="fr-FR" sz="1600" i="1" dirty="0"/>
                      <a:t>.</a:t>
                    </a:r>
                  </a:p>
                </p:txBody>
              </p:sp>
              <p:sp>
                <p:nvSpPr>
                  <p:cNvPr id="70" name="ZoneTexte 69">
                    <a:extLst>
                      <a:ext uri="{FF2B5EF4-FFF2-40B4-BE49-F238E27FC236}">
                        <a16:creationId xmlns:a16="http://schemas.microsoft.com/office/drawing/2014/main" id="{F5F1F056-35C6-8C9B-18F7-FF2ADCF2FDE5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720" y="4255843"/>
                    <a:ext cx="21212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Anaerobutyricum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halii</a:t>
                    </a:r>
                    <a:endParaRPr lang="fr-FR" sz="1600" i="1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DAE7B595-B72B-C5D3-9865-581B1564CC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21350" y="3753749"/>
                    <a:ext cx="384045" cy="20158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b="1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1F26820F-1FD9-19F0-57B5-4227B4E43A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14941" y="4331445"/>
                    <a:ext cx="384045" cy="20158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73" name="ZoneTexte 72">
                    <a:extLst>
                      <a:ext uri="{FF2B5EF4-FFF2-40B4-BE49-F238E27FC236}">
                        <a16:creationId xmlns:a16="http://schemas.microsoft.com/office/drawing/2014/main" id="{186336E0-3CAF-DA49-7390-B3AE5AFE49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25008" y="3751285"/>
                    <a:ext cx="374804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</a:p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r>
                      <a:rPr lang="fr-FR" sz="500" dirty="0"/>
                      <a:t>*</a:t>
                    </a:r>
                  </a:p>
                </p:txBody>
              </p:sp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38D66084-8B8D-08DB-841E-11236D9B5F79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1279597" y="4265229"/>
                    <a:ext cx="124494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</a:p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r>
                      <a:rPr lang="fr-FR" sz="500" dirty="0"/>
                      <a:t>*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337AA57-8FD0-A1C9-BF0F-6B9BEF6A5EC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26913" y="4966926"/>
                    <a:ext cx="384045" cy="20158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05206656-2ABE-18DD-59E3-5B1E6138AD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207171" y="5462047"/>
                    <a:ext cx="384045" cy="20158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78" name="ZoneTexte 77">
                    <a:extLst>
                      <a:ext uri="{FF2B5EF4-FFF2-40B4-BE49-F238E27FC236}">
                        <a16:creationId xmlns:a16="http://schemas.microsoft.com/office/drawing/2014/main" id="{E78C12D8-58DF-8980-3860-DB97BBF325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6689" y="4845714"/>
                    <a:ext cx="374804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</a:p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r>
                      <a:rPr lang="fr-FR" sz="500" dirty="0"/>
                      <a:t>*</a:t>
                    </a:r>
                  </a:p>
                </p:txBody>
              </p:sp>
              <p:sp>
                <p:nvSpPr>
                  <p:cNvPr id="79" name="ZoneTexte 78">
                    <a:extLst>
                      <a:ext uri="{FF2B5EF4-FFF2-40B4-BE49-F238E27FC236}">
                        <a16:creationId xmlns:a16="http://schemas.microsoft.com/office/drawing/2014/main" id="{EC99A139-20F9-F627-B423-12DAAFEC73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6689" y="5459873"/>
                    <a:ext cx="37480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700" dirty="0"/>
                      <a:t>*</a:t>
                    </a:r>
                  </a:p>
                </p:txBody>
              </p:sp>
            </p:grpSp>
            <p:grpSp>
              <p:nvGrpSpPr>
                <p:cNvPr id="131" name="Groupe 130">
                  <a:extLst>
                    <a:ext uri="{FF2B5EF4-FFF2-40B4-BE49-F238E27FC236}">
                      <a16:creationId xmlns:a16="http://schemas.microsoft.com/office/drawing/2014/main" id="{3B1A51D1-165A-25B7-8AA4-F7E3639FE1C9}"/>
                    </a:ext>
                  </a:extLst>
                </p:cNvPr>
                <p:cNvGrpSpPr/>
                <p:nvPr/>
              </p:nvGrpSpPr>
              <p:grpSpPr>
                <a:xfrm>
                  <a:off x="4260773" y="3380696"/>
                  <a:ext cx="4842814" cy="2663732"/>
                  <a:chOff x="4260773" y="3380696"/>
                  <a:chExt cx="4842814" cy="2663732"/>
                </a:xfrm>
              </p:grpSpPr>
              <p:pic>
                <p:nvPicPr>
                  <p:cNvPr id="11" name="Image 10">
                    <a:extLst>
                      <a:ext uri="{FF2B5EF4-FFF2-40B4-BE49-F238E27FC236}">
                        <a16:creationId xmlns:a16="http://schemas.microsoft.com/office/drawing/2014/main" id="{F634FCEE-616F-381F-BD34-0369543212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11837"/>
                  <a:stretch/>
                </p:blipFill>
                <p:spPr>
                  <a:xfrm>
                    <a:off x="4260773" y="3380696"/>
                    <a:ext cx="2935526" cy="2663732"/>
                  </a:xfrm>
                  <a:prstGeom prst="rect">
                    <a:avLst/>
                  </a:prstGeom>
                </p:spPr>
              </p:pic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22387264-E983-6162-771A-24F2A05751B0}"/>
                      </a:ext>
                    </a:extLst>
                  </p:cNvPr>
                  <p:cNvSpPr txBox="1"/>
                  <p:nvPr/>
                </p:nvSpPr>
                <p:spPr>
                  <a:xfrm>
                    <a:off x="6260242" y="5522314"/>
                    <a:ext cx="284334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(R</a:t>
                    </a:r>
                    <a:r>
                      <a:rPr lang="en-US" sz="1400" baseline="30000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sz="1400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= 0.0811,</a:t>
                    </a:r>
                    <a:r>
                      <a:rPr lang="en-US" sz="1400" i="1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p </a:t>
                    </a:r>
                    <a:r>
                      <a:rPr lang="en-US" sz="1400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= 0.0002)</a:t>
                    </a:r>
                    <a:endParaRPr lang="fr-FR" sz="1400" dirty="0"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30" name="Groupe 129">
                    <a:extLst>
                      <a:ext uri="{FF2B5EF4-FFF2-40B4-BE49-F238E27FC236}">
                        <a16:creationId xmlns:a16="http://schemas.microsoft.com/office/drawing/2014/main" id="{1A9EE3ED-86D6-9C84-2AA5-CD0F8E75FEE4}"/>
                      </a:ext>
                    </a:extLst>
                  </p:cNvPr>
                  <p:cNvGrpSpPr/>
                  <p:nvPr/>
                </p:nvGrpSpPr>
                <p:grpSpPr>
                  <a:xfrm>
                    <a:off x="7077655" y="4434987"/>
                    <a:ext cx="1267770" cy="496490"/>
                    <a:chOff x="7131158" y="4435131"/>
                    <a:chExt cx="1267770" cy="496490"/>
                  </a:xfrm>
                </p:grpSpPr>
                <p:grpSp>
                  <p:nvGrpSpPr>
                    <p:cNvPr id="116" name="Groupe 115">
                      <a:extLst>
                        <a:ext uri="{FF2B5EF4-FFF2-40B4-BE49-F238E27FC236}">
                          <a16:creationId xmlns:a16="http://schemas.microsoft.com/office/drawing/2014/main" id="{16D49869-47BB-E534-9B59-B216646F5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31158" y="4462664"/>
                      <a:ext cx="178628" cy="186432"/>
                      <a:chOff x="7143094" y="3766347"/>
                      <a:chExt cx="208041" cy="208380"/>
                    </a:xfrm>
                  </p:grpSpPr>
                  <p:sp>
                    <p:nvSpPr>
                      <p:cNvPr id="111" name="Rectangle 110">
                        <a:extLst>
                          <a:ext uri="{FF2B5EF4-FFF2-40B4-BE49-F238E27FC236}">
                            <a16:creationId xmlns:a16="http://schemas.microsoft.com/office/drawing/2014/main" id="{8217A898-F2D9-4DE4-E9C2-D639967BC8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43094" y="3766347"/>
                        <a:ext cx="208041" cy="208380"/>
                      </a:xfrm>
                      <a:prstGeom prst="rect">
                        <a:avLst/>
                      </a:prstGeom>
                      <a:solidFill>
                        <a:srgbClr val="FFA6B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dirty="0"/>
                      </a:p>
                    </p:txBody>
                  </p:sp>
                  <p:sp>
                    <p:nvSpPr>
                      <p:cNvPr id="112" name="Ellipse 111">
                        <a:extLst>
                          <a:ext uri="{FF2B5EF4-FFF2-40B4-BE49-F238E27FC236}">
                            <a16:creationId xmlns:a16="http://schemas.microsoft.com/office/drawing/2014/main" id="{47B3BCF7-A70B-C222-E8F0-EA9ED2A242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976" y="3827746"/>
                        <a:ext cx="114276" cy="95016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15" name="Groupe 114">
                      <a:extLst>
                        <a:ext uri="{FF2B5EF4-FFF2-40B4-BE49-F238E27FC236}">
                          <a16:creationId xmlns:a16="http://schemas.microsoft.com/office/drawing/2014/main" id="{1AF14970-69F9-C3A3-05C1-1EF65B2E5E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31158" y="4717507"/>
                      <a:ext cx="178628" cy="195761"/>
                      <a:chOff x="7164019" y="4658699"/>
                      <a:chExt cx="208041" cy="20838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:a16="http://schemas.microsoft.com/office/drawing/2014/main" id="{6566DB59-B40E-4F93-293E-FCB028AF7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4019" y="4658699"/>
                        <a:ext cx="208041" cy="20838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dirty="0"/>
                      </a:p>
                    </p:txBody>
                  </p:sp>
                  <p:sp>
                    <p:nvSpPr>
                      <p:cNvPr id="114" name="Triangle 113">
                        <a:extLst>
                          <a:ext uri="{FF2B5EF4-FFF2-40B4-BE49-F238E27FC236}">
                            <a16:creationId xmlns:a16="http://schemas.microsoft.com/office/drawing/2014/main" id="{85DC532F-A701-521B-7424-80188661F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869" y="4701867"/>
                        <a:ext cx="138074" cy="995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sp>
                  <p:nvSpPr>
                    <p:cNvPr id="117" name="ZoneTexte 116">
                      <a:extLst>
                        <a:ext uri="{FF2B5EF4-FFF2-40B4-BE49-F238E27FC236}">
                          <a16:creationId xmlns:a16="http://schemas.microsoft.com/office/drawing/2014/main" id="{1E6450BA-270C-AF3E-B3AE-689BE90CEA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2829" y="4435131"/>
                      <a:ext cx="11460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000" dirty="0" err="1"/>
                        <a:t>IgA_pos</a:t>
                      </a:r>
                      <a:endParaRPr lang="fr-FR" sz="1000" dirty="0"/>
                    </a:p>
                  </p:txBody>
                </p:sp>
                <p:sp>
                  <p:nvSpPr>
                    <p:cNvPr id="118" name="ZoneTexte 117">
                      <a:extLst>
                        <a:ext uri="{FF2B5EF4-FFF2-40B4-BE49-F238E27FC236}">
                          <a16:creationId xmlns:a16="http://schemas.microsoft.com/office/drawing/2014/main" id="{B32B8048-914A-FFA3-7E5D-1C3C7DADB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2829" y="4685400"/>
                      <a:ext cx="11460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000" dirty="0" err="1"/>
                        <a:t>IgA_neg</a:t>
                      </a:r>
                      <a:endParaRPr lang="fr-FR" sz="1000" dirty="0"/>
                    </a:p>
                  </p:txBody>
                </p:sp>
              </p:grp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D8D3DE5-1C5D-E059-C3B1-4A22AD335A0D}"/>
                    </a:ext>
                  </a:extLst>
                </p:cNvPr>
                <p:cNvSpPr/>
                <p:nvPr/>
              </p:nvSpPr>
              <p:spPr>
                <a:xfrm>
                  <a:off x="11455947" y="4559361"/>
                  <a:ext cx="208041" cy="20838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7BABEF2-14B0-4A83-E90F-37BC8D294639}"/>
                    </a:ext>
                  </a:extLst>
                </p:cNvPr>
                <p:cNvSpPr/>
                <p:nvPr/>
              </p:nvSpPr>
              <p:spPr>
                <a:xfrm>
                  <a:off x="11455946" y="4848675"/>
                  <a:ext cx="208041" cy="20838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grpSp>
              <p:nvGrpSpPr>
                <p:cNvPr id="129" name="Groupe 128">
                  <a:extLst>
                    <a:ext uri="{FF2B5EF4-FFF2-40B4-BE49-F238E27FC236}">
                      <a16:creationId xmlns:a16="http://schemas.microsoft.com/office/drawing/2014/main" id="{A6319400-2F0C-344F-2AFC-3F60328A3F9B}"/>
                    </a:ext>
                  </a:extLst>
                </p:cNvPr>
                <p:cNvGrpSpPr/>
                <p:nvPr/>
              </p:nvGrpSpPr>
              <p:grpSpPr>
                <a:xfrm>
                  <a:off x="865056" y="3343391"/>
                  <a:ext cx="3568864" cy="2754860"/>
                  <a:chOff x="865056" y="3343391"/>
                  <a:chExt cx="3568864" cy="2754860"/>
                </a:xfrm>
              </p:grpSpPr>
              <p:pic>
                <p:nvPicPr>
                  <p:cNvPr id="6" name="Image 5">
                    <a:extLst>
                      <a:ext uri="{FF2B5EF4-FFF2-40B4-BE49-F238E27FC236}">
                        <a16:creationId xmlns:a16="http://schemas.microsoft.com/office/drawing/2014/main" id="{1C0C7AF9-0735-3BAE-2768-AC5C4D005A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65056" y="3429000"/>
                    <a:ext cx="2859433" cy="2422994"/>
                  </a:xfrm>
                  <a:prstGeom prst="rect">
                    <a:avLst/>
                  </a:prstGeom>
                </p:spPr>
              </p:pic>
              <p:sp>
                <p:nvSpPr>
                  <p:cNvPr id="8" name="ZoneTexte 7">
                    <a:extLst>
                      <a:ext uri="{FF2B5EF4-FFF2-40B4-BE49-F238E27FC236}">
                        <a16:creationId xmlns:a16="http://schemas.microsoft.com/office/drawing/2014/main" id="{AA2E6F10-024E-D8F6-1030-A6EC810C63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138" y="5814871"/>
                    <a:ext cx="120422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(n =14)</a:t>
                    </a:r>
                  </a:p>
                </p:txBody>
              </p:sp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8D5CBF1E-0111-22EC-7FCE-8B7284053462}"/>
                      </a:ext>
                    </a:extLst>
                  </p:cNvPr>
                  <p:cNvSpPr txBox="1"/>
                  <p:nvPr/>
                </p:nvSpPr>
                <p:spPr>
                  <a:xfrm>
                    <a:off x="2715427" y="5821252"/>
                    <a:ext cx="120422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(n =12)</a:t>
                    </a:r>
                  </a:p>
                </p:txBody>
              </p:sp>
              <p:sp>
                <p:nvSpPr>
                  <p:cNvPr id="119" name="ZoneTexte 118">
                    <a:extLst>
                      <a:ext uri="{FF2B5EF4-FFF2-40B4-BE49-F238E27FC236}">
                        <a16:creationId xmlns:a16="http://schemas.microsoft.com/office/drawing/2014/main" id="{EE5AB368-06D6-9FAA-4649-858E5CC47A6A}"/>
                      </a:ext>
                    </a:extLst>
                  </p:cNvPr>
                  <p:cNvSpPr txBox="1"/>
                  <p:nvPr/>
                </p:nvSpPr>
                <p:spPr>
                  <a:xfrm>
                    <a:off x="3287821" y="4177683"/>
                    <a:ext cx="11460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000" dirty="0" err="1"/>
                      <a:t>IgA_pos</a:t>
                    </a:r>
                    <a:endParaRPr lang="fr-FR" sz="1000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7774C53-E987-1CCE-6A47-055E7D76DEE9}"/>
                      </a:ext>
                    </a:extLst>
                  </p:cNvPr>
                  <p:cNvSpPr/>
                  <p:nvPr/>
                </p:nvSpPr>
                <p:spPr>
                  <a:xfrm>
                    <a:off x="3081807" y="4179547"/>
                    <a:ext cx="208041" cy="20838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0994A358-583D-9A70-7AF6-6FB828D7A923}"/>
                      </a:ext>
                    </a:extLst>
                  </p:cNvPr>
                  <p:cNvSpPr/>
                  <p:nvPr/>
                </p:nvSpPr>
                <p:spPr>
                  <a:xfrm>
                    <a:off x="3084011" y="4462664"/>
                    <a:ext cx="208041" cy="20838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24" name="ZoneTexte 123">
                    <a:extLst>
                      <a:ext uri="{FF2B5EF4-FFF2-40B4-BE49-F238E27FC236}">
                        <a16:creationId xmlns:a16="http://schemas.microsoft.com/office/drawing/2014/main" id="{739E0625-83A8-58F6-516C-2466CA9A77ED}"/>
                      </a:ext>
                    </a:extLst>
                  </p:cNvPr>
                  <p:cNvSpPr txBox="1"/>
                  <p:nvPr/>
                </p:nvSpPr>
                <p:spPr>
                  <a:xfrm>
                    <a:off x="3287821" y="4445677"/>
                    <a:ext cx="11460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000" dirty="0" err="1"/>
                      <a:t>IgA_neg</a:t>
                    </a:r>
                    <a:endParaRPr lang="fr-FR" sz="1000" dirty="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81DABAF4-990E-C889-0A89-012BB84DB4EE}"/>
                      </a:ext>
                    </a:extLst>
                  </p:cNvPr>
                  <p:cNvSpPr/>
                  <p:nvPr/>
                </p:nvSpPr>
                <p:spPr>
                  <a:xfrm>
                    <a:off x="2294772" y="3380882"/>
                    <a:ext cx="418541" cy="1482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8" name="ZoneTexte 127">
                    <a:extLst>
                      <a:ext uri="{FF2B5EF4-FFF2-40B4-BE49-F238E27FC236}">
                        <a16:creationId xmlns:a16="http://schemas.microsoft.com/office/drawing/2014/main" id="{5E1D76DB-4567-EC6A-1631-0CA78DF3E4C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7905" y="3343391"/>
                    <a:ext cx="30552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dirty="0"/>
                      <a:t>*</a:t>
                    </a:r>
                  </a:p>
                </p:txBody>
              </p:sp>
            </p:grpSp>
            <p:sp>
              <p:nvSpPr>
                <p:cNvPr id="133" name="ZoneTexte 132">
                  <a:extLst>
                    <a:ext uri="{FF2B5EF4-FFF2-40B4-BE49-F238E27FC236}">
                      <a16:creationId xmlns:a16="http://schemas.microsoft.com/office/drawing/2014/main" id="{312CC20B-4185-DC99-6E62-CB270A88FBE7}"/>
                    </a:ext>
                  </a:extLst>
                </p:cNvPr>
                <p:cNvSpPr txBox="1"/>
                <p:nvPr/>
              </p:nvSpPr>
              <p:spPr>
                <a:xfrm>
                  <a:off x="11607914" y="4532057"/>
                  <a:ext cx="114609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100" dirty="0" err="1"/>
                    <a:t>IgA_pos</a:t>
                  </a:r>
                  <a:endParaRPr lang="fr-FR" sz="1100" dirty="0"/>
                </a:p>
              </p:txBody>
            </p:sp>
            <p:sp>
              <p:nvSpPr>
                <p:cNvPr id="134" name="ZoneTexte 133">
                  <a:extLst>
                    <a:ext uri="{FF2B5EF4-FFF2-40B4-BE49-F238E27FC236}">
                      <a16:creationId xmlns:a16="http://schemas.microsoft.com/office/drawing/2014/main" id="{38D6CCDA-4233-80A9-D5BD-14E9EB4B0A2F}"/>
                    </a:ext>
                  </a:extLst>
                </p:cNvPr>
                <p:cNvSpPr txBox="1"/>
                <p:nvPr/>
              </p:nvSpPr>
              <p:spPr>
                <a:xfrm>
                  <a:off x="11607914" y="4825456"/>
                  <a:ext cx="114609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100" dirty="0" err="1"/>
                    <a:t>IgA_neg</a:t>
                  </a:r>
                  <a:endParaRPr lang="fr-FR" sz="1100" dirty="0"/>
                </a:p>
              </p:txBody>
            </p:sp>
          </p:grp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4807B25-A1F6-9291-F15C-51B1BFB3C264}"/>
                </a:ext>
              </a:extLst>
            </p:cNvPr>
            <p:cNvSpPr txBox="1"/>
            <p:nvPr/>
          </p:nvSpPr>
          <p:spPr>
            <a:xfrm>
              <a:off x="3054436" y="3520125"/>
              <a:ext cx="14966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67" dirty="0"/>
                <a:t>Wilcoxon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C6D5869-88AF-B330-4B37-584657CCC302}"/>
                </a:ext>
              </a:extLst>
            </p:cNvPr>
            <p:cNvSpPr txBox="1"/>
            <p:nvPr/>
          </p:nvSpPr>
          <p:spPr>
            <a:xfrm>
              <a:off x="6653329" y="5351646"/>
              <a:ext cx="14966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PERMANOVA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7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7;p43">
            <a:extLst>
              <a:ext uri="{FF2B5EF4-FFF2-40B4-BE49-F238E27FC236}">
                <a16:creationId xmlns:a16="http://schemas.microsoft.com/office/drawing/2014/main" id="{1321D6A6-9779-A81F-8A5D-A102F1112C6F}"/>
              </a:ext>
            </a:extLst>
          </p:cNvPr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227;p22">
            <a:extLst>
              <a:ext uri="{FF2B5EF4-FFF2-40B4-BE49-F238E27FC236}">
                <a16:creationId xmlns:a16="http://schemas.microsoft.com/office/drawing/2014/main" id="{7AB05BD9-EF04-21A6-32A1-0DDFAC20BB50}"/>
              </a:ext>
            </a:extLst>
          </p:cNvPr>
          <p:cNvSpPr/>
          <p:nvPr/>
        </p:nvSpPr>
        <p:spPr>
          <a:xfrm>
            <a:off x="831966" y="6346767"/>
            <a:ext cx="10752448" cy="5304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FR" b="1" dirty="0"/>
              <a:t>            </a:t>
            </a:r>
            <a:r>
              <a:rPr lang="fr-FR" dirty="0" err="1"/>
              <a:t>Increased</a:t>
            </a:r>
            <a:r>
              <a:rPr lang="fr-FR" dirty="0"/>
              <a:t> </a:t>
            </a:r>
            <a:r>
              <a:rPr lang="fr-FR" dirty="0" err="1"/>
              <a:t>bacterial</a:t>
            </a:r>
            <a:r>
              <a:rPr lang="fr-FR" dirty="0"/>
              <a:t> clustering and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in CIS interaction network as </a:t>
            </a:r>
            <a:r>
              <a:rPr lang="fr-FR" dirty="0" err="1"/>
              <a:t>compared</a:t>
            </a:r>
            <a:r>
              <a:rPr lang="fr-FR" dirty="0"/>
              <a:t> to control</a:t>
            </a:r>
            <a:endParaRPr dirty="0"/>
          </a:p>
        </p:txBody>
      </p:sp>
      <p:sp>
        <p:nvSpPr>
          <p:cNvPr id="4" name="Google Shape;174;p20">
            <a:extLst>
              <a:ext uri="{FF2B5EF4-FFF2-40B4-BE49-F238E27FC236}">
                <a16:creationId xmlns:a16="http://schemas.microsoft.com/office/drawing/2014/main" id="{0A76DC5E-556D-47A1-23B5-57B2DF07F48F}"/>
              </a:ext>
            </a:extLst>
          </p:cNvPr>
          <p:cNvSpPr txBox="1"/>
          <p:nvPr/>
        </p:nvSpPr>
        <p:spPr>
          <a:xfrm>
            <a:off x="228707" y="-53451"/>
            <a:ext cx="1272701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400" b="1" dirty="0">
                <a:solidFill>
                  <a:schemeClr val="lt1"/>
                </a:solidFill>
              </a:rPr>
              <a:t>	</a:t>
            </a:r>
            <a:r>
              <a:rPr lang="fr-FR" sz="2800" b="1" dirty="0">
                <a:solidFill>
                  <a:schemeClr val="lt1"/>
                </a:solidFill>
              </a:rPr>
              <a:t>Network </a:t>
            </a:r>
            <a:r>
              <a:rPr lang="fr-FR" sz="2800" b="1" dirty="0" err="1">
                <a:solidFill>
                  <a:schemeClr val="lt1"/>
                </a:solidFill>
              </a:rPr>
              <a:t>analysis</a:t>
            </a:r>
            <a:r>
              <a:rPr lang="fr-FR" sz="2800" b="1" dirty="0">
                <a:solidFill>
                  <a:schemeClr val="lt1"/>
                </a:solidFill>
              </a:rPr>
              <a:t> of </a:t>
            </a:r>
            <a:r>
              <a:rPr lang="fr-FR" sz="2800" b="1" dirty="0" err="1">
                <a:solidFill>
                  <a:schemeClr val="lt1"/>
                </a:solidFill>
              </a:rPr>
              <a:t>IgA-bound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bacteria</a:t>
            </a:r>
            <a:r>
              <a:rPr lang="fr-FR" sz="2800" b="1" dirty="0">
                <a:solidFill>
                  <a:schemeClr val="lt1"/>
                </a:solidFill>
              </a:rPr>
              <a:t> in control and CIS patients</a:t>
            </a:r>
            <a:endParaRPr sz="2800" b="1" dirty="0">
              <a:solidFill>
                <a:schemeClr val="lt1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92305FA-4A7F-7639-5007-0703B3891484}"/>
              </a:ext>
            </a:extLst>
          </p:cNvPr>
          <p:cNvGrpSpPr/>
          <p:nvPr/>
        </p:nvGrpSpPr>
        <p:grpSpPr>
          <a:xfrm>
            <a:off x="1543022" y="623059"/>
            <a:ext cx="8562282" cy="5723708"/>
            <a:chOff x="1543022" y="615513"/>
            <a:chExt cx="8562282" cy="572370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67D2B1C-DE10-445B-4B30-13798E11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022" y="615513"/>
              <a:ext cx="8562282" cy="4726762"/>
            </a:xfrm>
            <a:prstGeom prst="rect">
              <a:avLst/>
            </a:prstGeom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2A7750A4-FB32-9A77-CE19-C57185808CD6}"/>
                </a:ext>
              </a:extLst>
            </p:cNvPr>
            <p:cNvCxnSpPr/>
            <p:nvPr/>
          </p:nvCxnSpPr>
          <p:spPr>
            <a:xfrm>
              <a:off x="4385299" y="6078407"/>
              <a:ext cx="139675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E5E212F-243D-95CA-3FDF-46036F5D251E}"/>
                </a:ext>
              </a:extLst>
            </p:cNvPr>
            <p:cNvCxnSpPr/>
            <p:nvPr/>
          </p:nvCxnSpPr>
          <p:spPr>
            <a:xfrm>
              <a:off x="6191167" y="6087838"/>
              <a:ext cx="139675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235C7A4-EE60-AB94-C0F1-B2B662C9BF86}"/>
                </a:ext>
              </a:extLst>
            </p:cNvPr>
            <p:cNvSpPr txBox="1"/>
            <p:nvPr/>
          </p:nvSpPr>
          <p:spPr>
            <a:xfrm>
              <a:off x="5824163" y="5836455"/>
              <a:ext cx="38402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dirty="0"/>
                <a:t>+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B124499-8941-06BA-0545-4B786FE28692}"/>
                </a:ext>
              </a:extLst>
            </p:cNvPr>
            <p:cNvSpPr txBox="1"/>
            <p:nvPr/>
          </p:nvSpPr>
          <p:spPr>
            <a:xfrm>
              <a:off x="7551677" y="5680251"/>
              <a:ext cx="38402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dirty="0"/>
                <a:t>_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F09CD3F-1223-C3DF-6BEB-8ACC44F7744F}"/>
                </a:ext>
              </a:extLst>
            </p:cNvPr>
            <p:cNvSpPr txBox="1"/>
            <p:nvPr/>
          </p:nvSpPr>
          <p:spPr>
            <a:xfrm>
              <a:off x="5248729" y="5730409"/>
              <a:ext cx="268697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b="1" dirty="0" err="1"/>
                <a:t>Estimated</a:t>
              </a:r>
              <a:r>
                <a:rPr lang="fr-FR" sz="1333" b="1" dirty="0"/>
                <a:t> </a:t>
              </a:r>
              <a:r>
                <a:rPr lang="fr-FR" sz="1333" b="1" dirty="0" err="1"/>
                <a:t>correlation</a:t>
              </a:r>
              <a:endParaRPr lang="fr-FR" sz="1333" b="1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5906B4F-0BDF-E429-81EA-EBC5A03C51F4}"/>
              </a:ext>
            </a:extLst>
          </p:cNvPr>
          <p:cNvGrpSpPr/>
          <p:nvPr/>
        </p:nvGrpSpPr>
        <p:grpSpPr>
          <a:xfrm>
            <a:off x="213006" y="5178796"/>
            <a:ext cx="8592333" cy="1360548"/>
            <a:chOff x="-4413461" y="5407126"/>
            <a:chExt cx="8592333" cy="1360548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DCA30B8-ACED-D070-5C57-FC9FDEC655C5}"/>
                </a:ext>
              </a:extLst>
            </p:cNvPr>
            <p:cNvSpPr txBox="1"/>
            <p:nvPr/>
          </p:nvSpPr>
          <p:spPr>
            <a:xfrm>
              <a:off x="2523824" y="5407126"/>
              <a:ext cx="1655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 Control vs CIS </a:t>
              </a:r>
            </a:p>
            <a:p>
              <a:r>
                <a:rPr lang="fr-FR" sz="2000" dirty="0"/>
                <a:t>   ARI = 0.057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D218944-C296-48E7-0C4B-A3CA4A5CAB85}"/>
                </a:ext>
              </a:extLst>
            </p:cNvPr>
            <p:cNvSpPr txBox="1"/>
            <p:nvPr/>
          </p:nvSpPr>
          <p:spPr>
            <a:xfrm>
              <a:off x="-4413461" y="5567345"/>
              <a:ext cx="4363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 </a:t>
              </a:r>
              <a:r>
                <a:rPr lang="fr-FR" b="1" dirty="0"/>
                <a:t>ARI</a:t>
              </a:r>
              <a:r>
                <a:rPr lang="fr-FR" dirty="0"/>
                <a:t> – </a:t>
              </a:r>
              <a:r>
                <a:rPr lang="fr-FR" dirty="0" err="1"/>
                <a:t>Adjusted</a:t>
              </a:r>
              <a:r>
                <a:rPr lang="fr-FR" dirty="0"/>
                <a:t> Rand Index</a:t>
              </a:r>
            </a:p>
            <a:p>
              <a:r>
                <a:rPr lang="fr-FR" dirty="0"/>
                <a:t> </a:t>
              </a:r>
              <a:r>
                <a:rPr lang="fr-FR" b="1" dirty="0"/>
                <a:t> 0 </a:t>
              </a:r>
              <a:r>
                <a:rPr lang="fr-FR" dirty="0"/>
                <a:t>– </a:t>
              </a:r>
              <a:r>
                <a:rPr lang="fr-FR" dirty="0" err="1"/>
                <a:t>Completely</a:t>
              </a:r>
              <a:r>
                <a:rPr lang="fr-FR" dirty="0"/>
                <a:t> </a:t>
              </a:r>
              <a:r>
                <a:rPr lang="fr-FR" dirty="0" err="1"/>
                <a:t>random</a:t>
              </a:r>
              <a:r>
                <a:rPr lang="fr-FR" dirty="0"/>
                <a:t> clustering</a:t>
              </a:r>
            </a:p>
            <a:p>
              <a:r>
                <a:rPr lang="fr-FR" dirty="0"/>
                <a:t>  </a:t>
              </a:r>
              <a:r>
                <a:rPr lang="fr-FR" b="1" dirty="0"/>
                <a:t>1</a:t>
              </a:r>
              <a:r>
                <a:rPr lang="fr-FR" dirty="0"/>
                <a:t> – </a:t>
              </a:r>
              <a:r>
                <a:rPr lang="fr-FR" dirty="0" err="1"/>
                <a:t>Similar</a:t>
              </a:r>
              <a:r>
                <a:rPr lang="fr-FR" dirty="0"/>
                <a:t> clustering</a:t>
              </a:r>
            </a:p>
            <a:p>
              <a:endParaRPr lang="fr-FR" dirty="0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06100839-C58D-545D-0848-1EF2731D34B8}"/>
              </a:ext>
            </a:extLst>
          </p:cNvPr>
          <p:cNvSpPr txBox="1"/>
          <p:nvPr/>
        </p:nvSpPr>
        <p:spPr>
          <a:xfrm>
            <a:off x="11777312" y="6488668"/>
            <a:ext cx="5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0767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3">
            <a:extLst>
              <a:ext uri="{FF2B5EF4-FFF2-40B4-BE49-F238E27FC236}">
                <a16:creationId xmlns:a16="http://schemas.microsoft.com/office/drawing/2014/main" id="{40199789-C28A-5315-65E4-24EFD4C64B0E}"/>
              </a:ext>
            </a:extLst>
          </p:cNvPr>
          <p:cNvSpPr/>
          <p:nvPr/>
        </p:nvSpPr>
        <p:spPr>
          <a:xfrm>
            <a:off x="0" y="0"/>
            <a:ext cx="12204079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74;p20">
            <a:extLst>
              <a:ext uri="{FF2B5EF4-FFF2-40B4-BE49-F238E27FC236}">
                <a16:creationId xmlns:a16="http://schemas.microsoft.com/office/drawing/2014/main" id="{F571B7E8-FE5C-1233-B867-11F65A783288}"/>
              </a:ext>
            </a:extLst>
          </p:cNvPr>
          <p:cNvSpPr txBox="1"/>
          <p:nvPr/>
        </p:nvSpPr>
        <p:spPr>
          <a:xfrm>
            <a:off x="2184761" y="-36813"/>
            <a:ext cx="1306034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lt1"/>
                </a:solidFill>
              </a:rPr>
              <a:t>IgA</a:t>
            </a:r>
            <a:r>
              <a:rPr lang="fr-FR" sz="2800" b="1" dirty="0">
                <a:solidFill>
                  <a:schemeClr val="lt1"/>
                </a:solidFill>
              </a:rPr>
              <a:t>+ and </a:t>
            </a:r>
            <a:r>
              <a:rPr lang="fr-FR" sz="2800" b="1" dirty="0" err="1">
                <a:solidFill>
                  <a:schemeClr val="lt1"/>
                </a:solidFill>
              </a:rPr>
              <a:t>IgA</a:t>
            </a:r>
            <a:r>
              <a:rPr lang="fr-FR" sz="2800" b="1" dirty="0">
                <a:solidFill>
                  <a:schemeClr val="lt1"/>
                </a:solidFill>
              </a:rPr>
              <a:t>- </a:t>
            </a:r>
            <a:r>
              <a:rPr lang="fr-FR" sz="2800" b="1" dirty="0" err="1">
                <a:solidFill>
                  <a:schemeClr val="lt1"/>
                </a:solidFill>
              </a:rPr>
              <a:t>bacteria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strain-level</a:t>
            </a:r>
            <a:r>
              <a:rPr lang="fr-FR" sz="2800" b="1" dirty="0">
                <a:solidFill>
                  <a:schemeClr val="lt1"/>
                </a:solidFill>
              </a:rPr>
              <a:t> profiling </a:t>
            </a:r>
            <a:r>
              <a:rPr lang="fr-FR" sz="2800" b="1" dirty="0" err="1">
                <a:solidFill>
                  <a:schemeClr val="lt1"/>
                </a:solidFill>
              </a:rPr>
              <a:t>analysis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5" name="Google Shape;227;p22">
            <a:extLst>
              <a:ext uri="{FF2B5EF4-FFF2-40B4-BE49-F238E27FC236}">
                <a16:creationId xmlns:a16="http://schemas.microsoft.com/office/drawing/2014/main" id="{4CB49A21-9E98-E5A0-00A0-C4E4E0EEB696}"/>
              </a:ext>
            </a:extLst>
          </p:cNvPr>
          <p:cNvSpPr/>
          <p:nvPr/>
        </p:nvSpPr>
        <p:spPr>
          <a:xfrm>
            <a:off x="527482" y="6138132"/>
            <a:ext cx="10862870" cy="7204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i="1" dirty="0" err="1"/>
              <a:t>Blautia</a:t>
            </a:r>
            <a:r>
              <a:rPr lang="en" i="1" dirty="0"/>
              <a:t> </a:t>
            </a:r>
            <a:r>
              <a:rPr lang="en" i="1" dirty="0" err="1"/>
              <a:t>wexlerae</a:t>
            </a:r>
            <a:r>
              <a:rPr lang="en" i="1" dirty="0"/>
              <a:t> </a:t>
            </a:r>
            <a:r>
              <a:rPr lang="en" dirty="0"/>
              <a:t>shows increased strain-level genotypic differences in CIS state as compared to control sample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935945-BAD5-92D1-5ACA-1640DA38BD7E}"/>
              </a:ext>
            </a:extLst>
          </p:cNvPr>
          <p:cNvSpPr txBox="1"/>
          <p:nvPr/>
        </p:nvSpPr>
        <p:spPr>
          <a:xfrm>
            <a:off x="3032130" y="629202"/>
            <a:ext cx="676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Blautia</a:t>
            </a:r>
            <a:r>
              <a:rPr lang="fr-FR" i="1" dirty="0"/>
              <a:t> </a:t>
            </a:r>
            <a:r>
              <a:rPr lang="fr-FR" i="1" dirty="0" err="1"/>
              <a:t>wexlerae</a:t>
            </a:r>
            <a:r>
              <a:rPr lang="fr-FR" i="1" dirty="0"/>
              <a:t> </a:t>
            </a:r>
            <a:r>
              <a:rPr lang="fr-FR" dirty="0"/>
              <a:t>(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prevalent</a:t>
            </a:r>
            <a:r>
              <a:rPr lang="fr-FR" dirty="0"/>
              <a:t> </a:t>
            </a:r>
            <a:r>
              <a:rPr lang="fr-FR" dirty="0" err="1"/>
              <a:t>bacteria</a:t>
            </a:r>
            <a:r>
              <a:rPr lang="fr-FR" dirty="0"/>
              <a:t> in </a:t>
            </a:r>
            <a:r>
              <a:rPr lang="fr-FR" dirty="0" err="1"/>
              <a:t>shotgun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)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4C074F-43AE-8DEE-E760-DE70A698E11A}"/>
              </a:ext>
            </a:extLst>
          </p:cNvPr>
          <p:cNvGrpSpPr/>
          <p:nvPr/>
        </p:nvGrpSpPr>
        <p:grpSpPr>
          <a:xfrm>
            <a:off x="2795603" y="1138094"/>
            <a:ext cx="8448130" cy="4771639"/>
            <a:chOff x="5524325" y="129688"/>
            <a:chExt cx="4634493" cy="2530839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4CBCEB4-0287-70C9-B293-A2C917F8D7CA}"/>
                </a:ext>
              </a:extLst>
            </p:cNvPr>
            <p:cNvGrpSpPr/>
            <p:nvPr/>
          </p:nvGrpSpPr>
          <p:grpSpPr>
            <a:xfrm>
              <a:off x="5524325" y="327835"/>
              <a:ext cx="3532630" cy="2332692"/>
              <a:chOff x="4626419" y="1260927"/>
              <a:chExt cx="4326232" cy="2987361"/>
            </a:xfrm>
          </p:grpSpPr>
          <p:grpSp>
            <p:nvGrpSpPr>
              <p:cNvPr id="21" name="Google Shape;101;p15">
                <a:extLst>
                  <a:ext uri="{FF2B5EF4-FFF2-40B4-BE49-F238E27FC236}">
                    <a16:creationId xmlns:a16="http://schemas.microsoft.com/office/drawing/2014/main" id="{E7E2F86C-FCC6-A80D-8D68-B5BB6DF35AD5}"/>
                  </a:ext>
                </a:extLst>
              </p:cNvPr>
              <p:cNvGrpSpPr/>
              <p:nvPr/>
            </p:nvGrpSpPr>
            <p:grpSpPr>
              <a:xfrm>
                <a:off x="4626419" y="1260927"/>
                <a:ext cx="4326232" cy="2987361"/>
                <a:chOff x="2286017" y="340317"/>
                <a:chExt cx="3652364" cy="1984183"/>
              </a:xfrm>
            </p:grpSpPr>
            <p:grpSp>
              <p:nvGrpSpPr>
                <p:cNvPr id="23" name="Google Shape;102;p15">
                  <a:extLst>
                    <a:ext uri="{FF2B5EF4-FFF2-40B4-BE49-F238E27FC236}">
                      <a16:creationId xmlns:a16="http://schemas.microsoft.com/office/drawing/2014/main" id="{E70871EB-AE60-69E4-739C-98D952AF183F}"/>
                    </a:ext>
                  </a:extLst>
                </p:cNvPr>
                <p:cNvGrpSpPr/>
                <p:nvPr/>
              </p:nvGrpSpPr>
              <p:grpSpPr>
                <a:xfrm>
                  <a:off x="2286017" y="340317"/>
                  <a:ext cx="3357300" cy="1984183"/>
                  <a:chOff x="382750" y="750349"/>
                  <a:chExt cx="7585425" cy="4393153"/>
                </a:xfrm>
              </p:grpSpPr>
              <p:pic>
                <p:nvPicPr>
                  <p:cNvPr id="25" name="Google Shape;103;p15">
                    <a:extLst>
                      <a:ext uri="{FF2B5EF4-FFF2-40B4-BE49-F238E27FC236}">
                        <a16:creationId xmlns:a16="http://schemas.microsoft.com/office/drawing/2014/main" id="{D7A74D3A-1BCC-EE56-1831-4D4E9A1C9C1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r="24202"/>
                  <a:stretch/>
                </p:blipFill>
                <p:spPr>
                  <a:xfrm>
                    <a:off x="382750" y="750350"/>
                    <a:ext cx="2775026" cy="43931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" name="Google Shape;104;p15">
                    <a:extLst>
                      <a:ext uri="{FF2B5EF4-FFF2-40B4-BE49-F238E27FC236}">
                        <a16:creationId xmlns:a16="http://schemas.microsoft.com/office/drawing/2014/main" id="{F0B85C78-5964-44FA-2D63-7644F77842B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23436" b="4843"/>
                  <a:stretch/>
                </p:blipFill>
                <p:spPr>
                  <a:xfrm>
                    <a:off x="4693751" y="750349"/>
                    <a:ext cx="3274424" cy="4164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4" name="Google Shape;105;p15">
                  <a:extLst>
                    <a:ext uri="{FF2B5EF4-FFF2-40B4-BE49-F238E27FC236}">
                      <a16:creationId xmlns:a16="http://schemas.microsoft.com/office/drawing/2014/main" id="{1E6829F3-4D05-F62E-C566-7AE4D12E62C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t="94723"/>
                <a:stretch/>
              </p:blipFill>
              <p:spPr>
                <a:xfrm>
                  <a:off x="4194061" y="2225219"/>
                  <a:ext cx="1744320" cy="991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661E707D-5DE7-2664-18DE-828562114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397" t="39363" b="42943"/>
              <a:stretch/>
            </p:blipFill>
            <p:spPr>
              <a:xfrm>
                <a:off x="6064417" y="2243468"/>
                <a:ext cx="1090310" cy="866658"/>
              </a:xfrm>
              <a:prstGeom prst="rect">
                <a:avLst/>
              </a:prstGeom>
            </p:spPr>
          </p:pic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7B3678D-F54A-9235-1FB5-F06C6C74F0D2}"/>
                </a:ext>
              </a:extLst>
            </p:cNvPr>
            <p:cNvSpPr txBox="1"/>
            <p:nvPr/>
          </p:nvSpPr>
          <p:spPr>
            <a:xfrm>
              <a:off x="5818538" y="129688"/>
              <a:ext cx="2132509" cy="21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3" b="1" dirty="0">
                  <a:cs typeface="Times New Roman" panose="02020603050405020304" pitchFamily="18" charset="0"/>
                </a:rPr>
                <a:t>Control</a:t>
              </a:r>
              <a:endParaRPr lang="fr-FR" sz="1333" b="1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A9DD328-8D6F-FF27-6F80-E47125984102}"/>
                </a:ext>
              </a:extLst>
            </p:cNvPr>
            <p:cNvSpPr txBox="1"/>
            <p:nvPr/>
          </p:nvSpPr>
          <p:spPr>
            <a:xfrm>
              <a:off x="8026309" y="133793"/>
              <a:ext cx="2132509" cy="21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b="1" dirty="0">
                  <a:cs typeface="Times New Roman" panose="02020603050405020304" pitchFamily="18" charset="0"/>
                </a:rPr>
                <a:t>CIS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1A8713C-8918-B013-364B-EC4A52FA12D3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474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3">
            <a:extLst>
              <a:ext uri="{FF2B5EF4-FFF2-40B4-BE49-F238E27FC236}">
                <a16:creationId xmlns:a16="http://schemas.microsoft.com/office/drawing/2014/main" id="{8DC26A06-4C3D-BD79-2DD4-7CF9FBE113FB}"/>
              </a:ext>
            </a:extLst>
          </p:cNvPr>
          <p:cNvSpPr/>
          <p:nvPr/>
        </p:nvSpPr>
        <p:spPr>
          <a:xfrm>
            <a:off x="0" y="-10131"/>
            <a:ext cx="12326815" cy="568297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74;p20">
            <a:extLst>
              <a:ext uri="{FF2B5EF4-FFF2-40B4-BE49-F238E27FC236}">
                <a16:creationId xmlns:a16="http://schemas.microsoft.com/office/drawing/2014/main" id="{B945C9B8-60D6-1017-254A-E5D55AB9B4D7}"/>
              </a:ext>
            </a:extLst>
          </p:cNvPr>
          <p:cNvSpPr txBox="1"/>
          <p:nvPr/>
        </p:nvSpPr>
        <p:spPr>
          <a:xfrm>
            <a:off x="1379317" y="-98843"/>
            <a:ext cx="1186418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lt1"/>
                </a:solidFill>
              </a:rPr>
              <a:t>Functional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analysis</a:t>
            </a:r>
            <a:r>
              <a:rPr lang="fr-FR" sz="2800" b="1" dirty="0">
                <a:solidFill>
                  <a:schemeClr val="lt1"/>
                </a:solidFill>
              </a:rPr>
              <a:t> of </a:t>
            </a:r>
            <a:r>
              <a:rPr lang="fr-FR" sz="2800" b="1" dirty="0" err="1">
                <a:solidFill>
                  <a:schemeClr val="lt1"/>
                </a:solidFill>
              </a:rPr>
              <a:t>IgA</a:t>
            </a:r>
            <a:r>
              <a:rPr lang="fr-FR" sz="2800" b="1" dirty="0">
                <a:solidFill>
                  <a:schemeClr val="lt1"/>
                </a:solidFill>
              </a:rPr>
              <a:t>+ </a:t>
            </a:r>
            <a:r>
              <a:rPr lang="fr-FR" sz="2800" b="1" dirty="0" err="1">
                <a:solidFill>
                  <a:schemeClr val="lt1"/>
                </a:solidFill>
              </a:rPr>
              <a:t>bacteria</a:t>
            </a:r>
            <a:r>
              <a:rPr lang="fr-FR" sz="2800" b="1" dirty="0">
                <a:solidFill>
                  <a:schemeClr val="lt1"/>
                </a:solidFill>
              </a:rPr>
              <a:t> in control and CIS </a:t>
            </a:r>
            <a:r>
              <a:rPr lang="fr-FR" sz="2800" b="1" dirty="0" err="1">
                <a:solidFill>
                  <a:schemeClr val="lt1"/>
                </a:solidFill>
              </a:rPr>
              <a:t>subjects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0F5F60B-80B7-952F-8C53-109CC4EA0BC3}"/>
              </a:ext>
            </a:extLst>
          </p:cNvPr>
          <p:cNvSpPr txBox="1"/>
          <p:nvPr/>
        </p:nvSpPr>
        <p:spPr>
          <a:xfrm>
            <a:off x="4863620" y="786496"/>
            <a:ext cx="352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Glucose and glucose-1-phosphate </a:t>
            </a:r>
            <a:r>
              <a:rPr lang="fr-FR" sz="1200" dirty="0" err="1"/>
              <a:t>degradation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102EBB4-671F-DECF-E7F5-5CF5D78C5E22}"/>
              </a:ext>
            </a:extLst>
          </p:cNvPr>
          <p:cNvSpPr txBox="1"/>
          <p:nvPr/>
        </p:nvSpPr>
        <p:spPr>
          <a:xfrm>
            <a:off x="4863617" y="1249489"/>
            <a:ext cx="352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Methylerythritol</a:t>
            </a:r>
            <a:r>
              <a:rPr lang="fr-FR" sz="1200" dirty="0"/>
              <a:t> phosphate </a:t>
            </a:r>
            <a:r>
              <a:rPr lang="fr-FR" sz="1200" dirty="0" err="1"/>
              <a:t>pathway</a:t>
            </a:r>
            <a:r>
              <a:rPr lang="fr-FR" sz="1200" dirty="0"/>
              <a:t> 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497022-E5A2-A486-1C43-59876624A308}"/>
              </a:ext>
            </a:extLst>
          </p:cNvPr>
          <p:cNvSpPr txBox="1"/>
          <p:nvPr/>
        </p:nvSpPr>
        <p:spPr>
          <a:xfrm>
            <a:off x="4863617" y="1565985"/>
            <a:ext cx="352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Peptidoglycan</a:t>
            </a:r>
            <a:r>
              <a:rPr lang="fr-FR" sz="1200" dirty="0"/>
              <a:t> </a:t>
            </a:r>
            <a:r>
              <a:rPr lang="fr-FR" sz="1200" dirty="0" err="1"/>
              <a:t>biosynthesis</a:t>
            </a:r>
            <a:r>
              <a:rPr lang="fr-FR" sz="1200" dirty="0"/>
              <a:t> I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D49EA72-9357-3F98-671C-DBD2E9382A9B}"/>
              </a:ext>
            </a:extLst>
          </p:cNvPr>
          <p:cNvSpPr txBox="1"/>
          <p:nvPr/>
        </p:nvSpPr>
        <p:spPr>
          <a:xfrm>
            <a:off x="4864192" y="1882659"/>
            <a:ext cx="3793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L-isoleucine</a:t>
            </a:r>
            <a:r>
              <a:rPr lang="fr-FR" sz="1200" dirty="0"/>
              <a:t> </a:t>
            </a:r>
            <a:r>
              <a:rPr lang="fr-FR" sz="1200" dirty="0" err="1"/>
              <a:t>biosyntheiss</a:t>
            </a:r>
            <a:r>
              <a:rPr lang="fr-FR" sz="1200" dirty="0"/>
              <a:t> III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6419EA8-972F-6B3D-ED11-6B6339DE18B6}"/>
              </a:ext>
            </a:extLst>
          </p:cNvPr>
          <p:cNvSpPr txBox="1"/>
          <p:nvPr/>
        </p:nvSpPr>
        <p:spPr>
          <a:xfrm>
            <a:off x="4863042" y="2309605"/>
            <a:ext cx="3793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UMP </a:t>
            </a:r>
            <a:r>
              <a:rPr lang="fr-FR" sz="1200" dirty="0" err="1"/>
              <a:t>biosynthesis</a:t>
            </a:r>
            <a:r>
              <a:rPr lang="fr-FR" sz="1200" dirty="0"/>
              <a:t> II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CC51973-C813-AA4E-B4B3-3BB5895B2B8D}"/>
              </a:ext>
            </a:extLst>
          </p:cNvPr>
          <p:cNvSpPr txBox="1"/>
          <p:nvPr/>
        </p:nvSpPr>
        <p:spPr>
          <a:xfrm>
            <a:off x="4863040" y="3064002"/>
            <a:ext cx="3793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Guanosine </a:t>
            </a:r>
            <a:r>
              <a:rPr lang="fr-FR" sz="1200" dirty="0" err="1"/>
              <a:t>ribonucleotides</a:t>
            </a:r>
            <a:r>
              <a:rPr lang="fr-FR" sz="1200" dirty="0"/>
              <a:t> </a:t>
            </a:r>
            <a:r>
              <a:rPr lang="fr-FR" sz="1200" i="1" dirty="0"/>
              <a:t>de novo </a:t>
            </a:r>
            <a:r>
              <a:rPr lang="fr-FR" sz="1200" dirty="0" err="1"/>
              <a:t>biosynthesis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3EE5311-32C4-37CE-72BA-360E88F7CD08}"/>
              </a:ext>
            </a:extLst>
          </p:cNvPr>
          <p:cNvSpPr txBox="1"/>
          <p:nvPr/>
        </p:nvSpPr>
        <p:spPr>
          <a:xfrm>
            <a:off x="4863041" y="2772326"/>
            <a:ext cx="3793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L-isoleucine</a:t>
            </a:r>
            <a:r>
              <a:rPr lang="fr-FR" sz="1200" dirty="0"/>
              <a:t> </a:t>
            </a:r>
            <a:r>
              <a:rPr lang="fr-FR" sz="1200" dirty="0" err="1"/>
              <a:t>biosynthesis</a:t>
            </a:r>
            <a:r>
              <a:rPr lang="fr-FR" sz="1200" dirty="0"/>
              <a:t> I (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threonine</a:t>
            </a:r>
            <a:r>
              <a:rPr lang="fr-FR" sz="1200" dirty="0"/>
              <a:t>)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ACCECF9-E67B-86D3-9568-50BF925934E4}"/>
              </a:ext>
            </a:extLst>
          </p:cNvPr>
          <p:cNvGrpSpPr/>
          <p:nvPr/>
        </p:nvGrpSpPr>
        <p:grpSpPr>
          <a:xfrm>
            <a:off x="0" y="512155"/>
            <a:ext cx="8657281" cy="4918666"/>
            <a:chOff x="0" y="512155"/>
            <a:chExt cx="8657281" cy="4918666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84DB555-65D6-BEA9-0747-DDF48934A39B}"/>
                </a:ext>
              </a:extLst>
            </p:cNvPr>
            <p:cNvGrpSpPr/>
            <p:nvPr/>
          </p:nvGrpSpPr>
          <p:grpSpPr>
            <a:xfrm>
              <a:off x="0" y="656236"/>
              <a:ext cx="4987973" cy="4774585"/>
              <a:chOff x="444094" y="373380"/>
              <a:chExt cx="4574741" cy="4385252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72AD220-7115-90FC-FDBD-7904CFD9D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6526" b="38245"/>
              <a:stretch/>
            </p:blipFill>
            <p:spPr>
              <a:xfrm>
                <a:off x="444094" y="373380"/>
                <a:ext cx="4516525" cy="2842261"/>
              </a:xfrm>
              <a:prstGeom prst="rect">
                <a:avLst/>
              </a:prstGeom>
            </p:spPr>
          </p:pic>
          <p:sp>
            <p:nvSpPr>
              <p:cNvPr id="5" name="Accolade fermante 4">
                <a:extLst>
                  <a:ext uri="{FF2B5EF4-FFF2-40B4-BE49-F238E27FC236}">
                    <a16:creationId xmlns:a16="http://schemas.microsoft.com/office/drawing/2014/main" id="{47A86EEB-32BB-DD2A-2CDE-0A492131313F}"/>
                  </a:ext>
                </a:extLst>
              </p:cNvPr>
              <p:cNvSpPr/>
              <p:nvPr/>
            </p:nvSpPr>
            <p:spPr>
              <a:xfrm rot="5400000">
                <a:off x="1596390" y="2569845"/>
                <a:ext cx="800100" cy="2148840"/>
              </a:xfrm>
              <a:prstGeom prst="rightBrac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sp>
            <p:nvSpPr>
              <p:cNvPr id="6" name="Accolade fermante 5">
                <a:extLst>
                  <a:ext uri="{FF2B5EF4-FFF2-40B4-BE49-F238E27FC236}">
                    <a16:creationId xmlns:a16="http://schemas.microsoft.com/office/drawing/2014/main" id="{3E812C5D-8AFC-076D-2CD6-3126F055FDF3}"/>
                  </a:ext>
                </a:extLst>
              </p:cNvPr>
              <p:cNvSpPr/>
              <p:nvPr/>
            </p:nvSpPr>
            <p:spPr>
              <a:xfrm rot="5400000">
                <a:off x="3639502" y="2723197"/>
                <a:ext cx="800100" cy="1842135"/>
              </a:xfrm>
              <a:prstGeom prst="rightBrace">
                <a:avLst/>
              </a:prstGeom>
              <a:ln w="222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3F1EA16-C746-DE82-7042-568917239A44}"/>
                  </a:ext>
                </a:extLst>
              </p:cNvPr>
              <p:cNvSpPr txBox="1"/>
              <p:nvPr/>
            </p:nvSpPr>
            <p:spPr>
              <a:xfrm>
                <a:off x="1452522" y="3977755"/>
                <a:ext cx="1524000" cy="57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Control</a:t>
                </a:r>
              </a:p>
              <a:p>
                <a:r>
                  <a:rPr lang="fr-FR" sz="2400" b="1" dirty="0"/>
                  <a:t>(n = 32)</a:t>
                </a:r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1CC82C-B6F5-D937-33C4-7126585D4205}"/>
                  </a:ext>
                </a:extLst>
              </p:cNvPr>
              <p:cNvSpPr txBox="1"/>
              <p:nvPr/>
            </p:nvSpPr>
            <p:spPr>
              <a:xfrm>
                <a:off x="3494835" y="3995397"/>
                <a:ext cx="1524000" cy="76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    CIS</a:t>
                </a:r>
              </a:p>
              <a:p>
                <a:r>
                  <a:rPr lang="fr-FR" sz="2400" b="1" dirty="0"/>
                  <a:t>(n = 28)</a:t>
                </a:r>
              </a:p>
            </p:txBody>
          </p: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E64A472-F136-3601-0044-0F49EC2D0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49" r="186" b="68844"/>
            <a:stretch/>
          </p:blipFill>
          <p:spPr>
            <a:xfrm>
              <a:off x="6702843" y="3698680"/>
              <a:ext cx="337457" cy="1561277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CDAFDEE-2D20-6E6A-B473-800A57181BF5}"/>
                </a:ext>
              </a:extLst>
            </p:cNvPr>
            <p:cNvSpPr txBox="1"/>
            <p:nvPr/>
          </p:nvSpPr>
          <p:spPr>
            <a:xfrm>
              <a:off x="4863617" y="641626"/>
              <a:ext cx="352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Myo</a:t>
              </a:r>
              <a:r>
                <a:rPr lang="fr-FR" sz="1200" dirty="0"/>
                <a:t>, chiro and </a:t>
              </a:r>
              <a:r>
                <a:rPr lang="fr-FR" sz="1200" dirty="0" err="1"/>
                <a:t>scyllo</a:t>
              </a:r>
              <a:r>
                <a:rPr lang="fr-FR" sz="1200" dirty="0"/>
                <a:t> –</a:t>
              </a:r>
              <a:r>
                <a:rPr lang="fr-FR" sz="1200" dirty="0" err="1"/>
                <a:t>insoitol</a:t>
              </a:r>
              <a:r>
                <a:rPr lang="fr-FR" sz="1200" dirty="0"/>
                <a:t> </a:t>
              </a:r>
              <a:r>
                <a:rPr lang="fr-FR" sz="1200" dirty="0" err="1"/>
                <a:t>degradation</a:t>
              </a:r>
              <a:endParaRPr lang="fr-FR" sz="1200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B06513D-CEB5-0CDF-DEC7-7BBDEABD5B44}"/>
                </a:ext>
              </a:extLst>
            </p:cNvPr>
            <p:cNvSpPr txBox="1"/>
            <p:nvPr/>
          </p:nvSpPr>
          <p:spPr>
            <a:xfrm>
              <a:off x="4863619" y="949787"/>
              <a:ext cx="352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dTDB</a:t>
              </a:r>
              <a:r>
                <a:rPr lang="fr-FR" sz="1200" dirty="0"/>
                <a:t>-%beta;-L-rhamnose </a:t>
              </a:r>
              <a:r>
                <a:rPr lang="fr-FR" sz="1200" dirty="0" err="1"/>
                <a:t>biosynthesis</a:t>
              </a:r>
              <a:endParaRPr lang="fr-FR" sz="1200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49EBBC6-F124-FC6A-6FA6-5BAA636DEAFF}"/>
                </a:ext>
              </a:extLst>
            </p:cNvPr>
            <p:cNvSpPr txBox="1"/>
            <p:nvPr/>
          </p:nvSpPr>
          <p:spPr>
            <a:xfrm>
              <a:off x="4863619" y="1113078"/>
              <a:ext cx="352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L-lysine </a:t>
              </a:r>
              <a:r>
                <a:rPr lang="fr-FR" sz="1200" dirty="0" err="1"/>
                <a:t>biosynthesis</a:t>
              </a:r>
              <a:r>
                <a:rPr lang="fr-FR" sz="1200" dirty="0"/>
                <a:t> VI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C12675F-B58F-AE31-3F46-1D820EBAA836}"/>
                </a:ext>
              </a:extLst>
            </p:cNvPr>
            <p:cNvSpPr txBox="1"/>
            <p:nvPr/>
          </p:nvSpPr>
          <p:spPr>
            <a:xfrm>
              <a:off x="4863617" y="1414788"/>
              <a:ext cx="352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Superpathway</a:t>
              </a:r>
              <a:r>
                <a:rPr lang="fr-FR" sz="1200" dirty="0"/>
                <a:t> of </a:t>
              </a:r>
              <a:r>
                <a:rPr lang="fr-FR" sz="1200" dirty="0" err="1"/>
                <a:t>aromatic</a:t>
              </a:r>
              <a:r>
                <a:rPr lang="fr-FR" sz="1200" dirty="0"/>
                <a:t> </a:t>
              </a:r>
              <a:r>
                <a:rPr lang="fr-FR" sz="1200" dirty="0" err="1"/>
                <a:t>amino</a:t>
              </a:r>
              <a:r>
                <a:rPr lang="fr-FR" sz="1200" dirty="0"/>
                <a:t> </a:t>
              </a:r>
              <a:r>
                <a:rPr lang="fr-FR" sz="1200" dirty="0" err="1"/>
                <a:t>acid</a:t>
              </a:r>
              <a:r>
                <a:rPr lang="fr-FR" sz="1200" dirty="0"/>
                <a:t> </a:t>
              </a:r>
              <a:r>
                <a:rPr lang="fr-FR" sz="1200" dirty="0" err="1"/>
                <a:t>biosynthesis</a:t>
              </a:r>
              <a:endParaRPr lang="fr-FR" sz="120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1D7FC0C-AA56-0CB1-2DD3-4E3151DF8D58}"/>
                </a:ext>
              </a:extLst>
            </p:cNvPr>
            <p:cNvSpPr txBox="1"/>
            <p:nvPr/>
          </p:nvSpPr>
          <p:spPr>
            <a:xfrm>
              <a:off x="4864192" y="1719448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Branched</a:t>
              </a:r>
              <a:r>
                <a:rPr lang="fr-FR" sz="1200" dirty="0"/>
                <a:t> </a:t>
              </a:r>
              <a:r>
                <a:rPr lang="fr-FR" sz="1200" dirty="0" err="1"/>
                <a:t>chain</a:t>
              </a:r>
              <a:r>
                <a:rPr lang="fr-FR" sz="1200" dirty="0"/>
                <a:t> </a:t>
              </a:r>
              <a:r>
                <a:rPr lang="fr-FR" sz="1200" dirty="0" err="1"/>
                <a:t>amino</a:t>
              </a:r>
              <a:r>
                <a:rPr lang="fr-FR" sz="1200" dirty="0"/>
                <a:t> </a:t>
              </a:r>
              <a:r>
                <a:rPr lang="fr-FR" sz="1200" dirty="0" err="1"/>
                <a:t>acid</a:t>
              </a:r>
              <a:r>
                <a:rPr lang="fr-FR" sz="1200" dirty="0"/>
                <a:t> </a:t>
              </a:r>
              <a:r>
                <a:rPr lang="fr-FR" sz="1200" dirty="0" err="1"/>
                <a:t>biosynthesis</a:t>
              </a:r>
              <a:endParaRPr lang="fr-FR" sz="1200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B6DB23A-7825-AF32-19F6-2C06EEF58932}"/>
                </a:ext>
              </a:extLst>
            </p:cNvPr>
            <p:cNvSpPr txBox="1"/>
            <p:nvPr/>
          </p:nvSpPr>
          <p:spPr>
            <a:xfrm>
              <a:off x="4863617" y="2025885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L-arginine</a:t>
              </a:r>
              <a:r>
                <a:rPr lang="fr-FR" sz="1200" dirty="0"/>
                <a:t> </a:t>
              </a:r>
              <a:r>
                <a:rPr lang="fr-FR" sz="1200" dirty="0" err="1"/>
                <a:t>biosynthesis</a:t>
              </a:r>
              <a:r>
                <a:rPr lang="fr-FR" sz="1200" dirty="0"/>
                <a:t> II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69AF549-EAD2-839C-99F3-8D80C21610F2}"/>
                </a:ext>
              </a:extLst>
            </p:cNvPr>
            <p:cNvSpPr txBox="1"/>
            <p:nvPr/>
          </p:nvSpPr>
          <p:spPr>
            <a:xfrm>
              <a:off x="4863042" y="2170268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UMP </a:t>
              </a:r>
              <a:r>
                <a:rPr lang="fr-FR" sz="1200" dirty="0" err="1"/>
                <a:t>biosynthesis</a:t>
              </a:r>
              <a:r>
                <a:rPr lang="fr-FR" sz="1200" dirty="0"/>
                <a:t> I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E70256-9257-006E-1D39-FCC9DF673350}"/>
                </a:ext>
              </a:extLst>
            </p:cNvPr>
            <p:cNvSpPr txBox="1"/>
            <p:nvPr/>
          </p:nvSpPr>
          <p:spPr>
            <a:xfrm>
              <a:off x="4863042" y="2467782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UMP </a:t>
              </a:r>
              <a:r>
                <a:rPr lang="fr-FR" sz="1200" dirty="0" err="1"/>
                <a:t>biosynthesis</a:t>
              </a:r>
              <a:r>
                <a:rPr lang="fr-FR" sz="1200" dirty="0"/>
                <a:t> III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31E11A2F-6B24-0B61-99B9-FDAFFB4289F7}"/>
                </a:ext>
              </a:extLst>
            </p:cNvPr>
            <p:cNvSpPr txBox="1"/>
            <p:nvPr/>
          </p:nvSpPr>
          <p:spPr>
            <a:xfrm>
              <a:off x="4856372" y="2916132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glycolysis</a:t>
              </a:r>
              <a:r>
                <a:rPr lang="fr-FR" sz="1200" dirty="0"/>
                <a:t> IV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C7096108-1E18-F39D-B4E2-745CF0AA1B71}"/>
                </a:ext>
              </a:extLst>
            </p:cNvPr>
            <p:cNvSpPr txBox="1"/>
            <p:nvPr/>
          </p:nvSpPr>
          <p:spPr>
            <a:xfrm>
              <a:off x="4863040" y="3209296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Chorismate</a:t>
              </a:r>
              <a:r>
                <a:rPr lang="fr-FR" sz="1200" dirty="0"/>
                <a:t> </a:t>
              </a:r>
              <a:r>
                <a:rPr lang="fr-FR" sz="1200" dirty="0" err="1"/>
                <a:t>biosynthesis</a:t>
              </a:r>
              <a:endParaRPr lang="fr-FR" sz="1200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5569ADE-0BA0-12F5-BB15-17859B8CAD89}"/>
                </a:ext>
              </a:extLst>
            </p:cNvPr>
            <p:cNvSpPr txBox="1"/>
            <p:nvPr/>
          </p:nvSpPr>
          <p:spPr>
            <a:xfrm>
              <a:off x="4849703" y="2620099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Sucrose </a:t>
              </a:r>
              <a:r>
                <a:rPr lang="fr-FR" sz="1200" dirty="0" err="1"/>
                <a:t>biosynthesis</a:t>
              </a:r>
              <a:r>
                <a:rPr lang="fr-FR" sz="1200" dirty="0"/>
                <a:t> II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7388464-C53F-35BB-FF6F-23235FDAE670}"/>
                </a:ext>
              </a:extLst>
            </p:cNvPr>
            <p:cNvSpPr txBox="1"/>
            <p:nvPr/>
          </p:nvSpPr>
          <p:spPr>
            <a:xfrm>
              <a:off x="4863040" y="3374461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Glycogen</a:t>
              </a:r>
              <a:r>
                <a:rPr lang="fr-FR" sz="1200" dirty="0"/>
                <a:t> </a:t>
              </a:r>
              <a:r>
                <a:rPr lang="fr-FR" sz="1200" dirty="0" err="1"/>
                <a:t>biosynthesis</a:t>
              </a:r>
              <a:r>
                <a:rPr lang="fr-FR" sz="1200" dirty="0"/>
                <a:t> I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B9FC8020-6AB9-472D-EE4F-F2CD50FA78D5}"/>
                </a:ext>
              </a:extLst>
            </p:cNvPr>
            <p:cNvSpPr txBox="1"/>
            <p:nvPr/>
          </p:nvSpPr>
          <p:spPr>
            <a:xfrm>
              <a:off x="4863040" y="3534312"/>
              <a:ext cx="3793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L-valine </a:t>
              </a:r>
              <a:r>
                <a:rPr lang="fr-FR" sz="1200" dirty="0" err="1"/>
                <a:t>biosynthesis</a:t>
              </a:r>
              <a:endParaRPr lang="fr-FR" sz="1200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6116F0C-6C16-4D1B-7266-24B48C3C450F}"/>
                </a:ext>
              </a:extLst>
            </p:cNvPr>
            <p:cNvSpPr txBox="1"/>
            <p:nvPr/>
          </p:nvSpPr>
          <p:spPr>
            <a:xfrm>
              <a:off x="0" y="512155"/>
              <a:ext cx="4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a)</a:t>
              </a:r>
            </a:p>
          </p:txBody>
        </p:sp>
      </p:grpSp>
      <p:sp>
        <p:nvSpPr>
          <p:cNvPr id="46" name="Google Shape;227;p22">
            <a:extLst>
              <a:ext uri="{FF2B5EF4-FFF2-40B4-BE49-F238E27FC236}">
                <a16:creationId xmlns:a16="http://schemas.microsoft.com/office/drawing/2014/main" id="{5C029E41-8126-66CB-14C2-98F40FB71ED9}"/>
              </a:ext>
            </a:extLst>
          </p:cNvPr>
          <p:cNvSpPr/>
          <p:nvPr/>
        </p:nvSpPr>
        <p:spPr>
          <a:xfrm>
            <a:off x="521096" y="5905333"/>
            <a:ext cx="11005793" cy="84663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b="1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2B5512E-035B-D929-7900-486EB5AEA179}"/>
              </a:ext>
            </a:extLst>
          </p:cNvPr>
          <p:cNvSpPr txBox="1"/>
          <p:nvPr/>
        </p:nvSpPr>
        <p:spPr>
          <a:xfrm>
            <a:off x="521097" y="6045833"/>
            <a:ext cx="1100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Amino</a:t>
            </a:r>
            <a:r>
              <a:rPr lang="fr-FR" dirty="0"/>
              <a:t> </a:t>
            </a:r>
            <a:r>
              <a:rPr lang="fr-FR" dirty="0" err="1"/>
              <a:t>acid</a:t>
            </a:r>
            <a:r>
              <a:rPr lang="fr-FR" dirty="0"/>
              <a:t> </a:t>
            </a:r>
            <a:r>
              <a:rPr lang="fr-FR" dirty="0" err="1"/>
              <a:t>biosynthesis</a:t>
            </a:r>
            <a:r>
              <a:rPr lang="fr-FR" dirty="0"/>
              <a:t> and </a:t>
            </a:r>
            <a:r>
              <a:rPr lang="fr-FR" dirty="0" err="1"/>
              <a:t>peptidoglycan</a:t>
            </a:r>
            <a:r>
              <a:rPr lang="fr-FR" dirty="0"/>
              <a:t> </a:t>
            </a:r>
            <a:r>
              <a:rPr lang="fr-FR" dirty="0" err="1"/>
              <a:t>biosynthesis</a:t>
            </a:r>
            <a:r>
              <a:rPr lang="fr-FR" dirty="0"/>
              <a:t> and maturation </a:t>
            </a:r>
            <a:r>
              <a:rPr lang="fr-FR" dirty="0" err="1"/>
              <a:t>pathways</a:t>
            </a:r>
            <a:r>
              <a:rPr lang="fr-FR" dirty="0"/>
              <a:t> are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abundant</a:t>
            </a:r>
            <a:r>
              <a:rPr lang="fr-FR" dirty="0"/>
              <a:t> in CIS </a:t>
            </a:r>
            <a:r>
              <a:rPr lang="fr-FR" dirty="0" err="1"/>
              <a:t>IgA</a:t>
            </a:r>
            <a:r>
              <a:rPr lang="fr-FR" dirty="0"/>
              <a:t>+ </a:t>
            </a:r>
            <a:r>
              <a:rPr lang="fr-FR" dirty="0" err="1"/>
              <a:t>bacteria</a:t>
            </a:r>
            <a:r>
              <a:rPr lang="fr-FR" dirty="0"/>
              <a:t> as </a:t>
            </a:r>
            <a:r>
              <a:rPr lang="fr-FR" dirty="0" err="1"/>
              <a:t>compared</a:t>
            </a:r>
            <a:r>
              <a:rPr lang="fr-FR" dirty="0"/>
              <a:t> to control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DAAF185-4C99-1A7F-CE5A-A9A92027B5BF}"/>
              </a:ext>
            </a:extLst>
          </p:cNvPr>
          <p:cNvGrpSpPr/>
          <p:nvPr/>
        </p:nvGrpSpPr>
        <p:grpSpPr>
          <a:xfrm>
            <a:off x="7762436" y="786496"/>
            <a:ext cx="6130954" cy="4894761"/>
            <a:chOff x="7762436" y="786496"/>
            <a:chExt cx="6130954" cy="489476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E2E7E580-E87F-9B4A-9B50-AC8F60AC7EC8}"/>
                </a:ext>
              </a:extLst>
            </p:cNvPr>
            <p:cNvGrpSpPr/>
            <p:nvPr/>
          </p:nvGrpSpPr>
          <p:grpSpPr>
            <a:xfrm>
              <a:off x="7762436" y="786496"/>
              <a:ext cx="4924498" cy="3683353"/>
              <a:chOff x="7879164" y="786496"/>
              <a:chExt cx="4924498" cy="3683353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F46D6724-5FB8-B796-49D6-D93616DDD1A2}"/>
                  </a:ext>
                </a:extLst>
              </p:cNvPr>
              <p:cNvGrpSpPr/>
              <p:nvPr/>
            </p:nvGrpSpPr>
            <p:grpSpPr>
              <a:xfrm>
                <a:off x="7879164" y="786496"/>
                <a:ext cx="4924498" cy="3683353"/>
                <a:chOff x="5043366" y="2105224"/>
                <a:chExt cx="4116246" cy="2796597"/>
              </a:xfrm>
            </p:grpSpPr>
            <p:pic>
              <p:nvPicPr>
                <p:cNvPr id="13" name="Image 12">
                  <a:extLst>
                    <a:ext uri="{FF2B5EF4-FFF2-40B4-BE49-F238E27FC236}">
                      <a16:creationId xmlns:a16="http://schemas.microsoft.com/office/drawing/2014/main" id="{E098C90A-DB5D-F094-CCB3-1AB1F954A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42" t="-874" r="62354" b="93960"/>
                <a:stretch/>
              </p:blipFill>
              <p:spPr>
                <a:xfrm>
                  <a:off x="6240575" y="2105224"/>
                  <a:ext cx="1575856" cy="272915"/>
                </a:xfrm>
                <a:prstGeom prst="rect">
                  <a:avLst/>
                </a:prstGeom>
              </p:spPr>
            </p:pic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id="{4E3D5015-7375-A7E1-6736-00F7CD05F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2398" b="7589"/>
                <a:stretch/>
              </p:blipFill>
              <p:spPr>
                <a:xfrm>
                  <a:off x="5043366" y="2353695"/>
                  <a:ext cx="3475777" cy="2548126"/>
                </a:xfrm>
                <a:prstGeom prst="rect">
                  <a:avLst/>
                </a:prstGeom>
              </p:spPr>
            </p:pic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FE28506-A691-5C9A-F317-96C61EF816B7}"/>
                    </a:ext>
                  </a:extLst>
                </p:cNvPr>
                <p:cNvSpPr txBox="1"/>
                <p:nvPr/>
              </p:nvSpPr>
              <p:spPr>
                <a:xfrm>
                  <a:off x="7323718" y="3902646"/>
                  <a:ext cx="1389556" cy="139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333" b="1" dirty="0"/>
                    <a:t>PWYO-1586</a:t>
                  </a:r>
                </a:p>
              </p:txBody>
            </p:sp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B247D07C-78B2-AFA5-8570-E806D6957DF0}"/>
                    </a:ext>
                  </a:extLst>
                </p:cNvPr>
                <p:cNvSpPr txBox="1"/>
                <p:nvPr/>
              </p:nvSpPr>
              <p:spPr>
                <a:xfrm>
                  <a:off x="5442517" y="3075467"/>
                  <a:ext cx="2270634" cy="139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333" b="1" dirty="0">
                      <a:solidFill>
                        <a:srgbClr val="000000"/>
                      </a:solidFill>
                    </a:rPr>
                    <a:t>HEXITOLDEGSUPER-PWY</a:t>
                  </a:r>
                  <a:endParaRPr lang="fr-FR" sz="1333" b="1" dirty="0"/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16F593D-8953-6B23-753A-BCC96B5843FD}"/>
                    </a:ext>
                  </a:extLst>
                </p:cNvPr>
                <p:cNvSpPr txBox="1"/>
                <p:nvPr/>
              </p:nvSpPr>
              <p:spPr>
                <a:xfrm>
                  <a:off x="7770056" y="3246469"/>
                  <a:ext cx="1389556" cy="139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333" b="1" dirty="0"/>
                    <a:t>ARGYSN-PWY</a:t>
                  </a:r>
                </a:p>
              </p:txBody>
            </p: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EFA74F0-40C0-93B6-43CE-D58BE4FCDE07}"/>
                    </a:ext>
                  </a:extLst>
                </p:cNvPr>
                <p:cNvSpPr txBox="1"/>
                <p:nvPr/>
              </p:nvSpPr>
              <p:spPr>
                <a:xfrm>
                  <a:off x="5551575" y="3324616"/>
                  <a:ext cx="1389556" cy="139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333" b="1" dirty="0">
                      <a:solidFill>
                        <a:srgbClr val="000000"/>
                      </a:solidFill>
                    </a:rPr>
                    <a:t>PWY-7560</a:t>
                  </a:r>
                  <a:endParaRPr lang="fr-FR" sz="1333" b="1" dirty="0"/>
                </a:p>
              </p:txBody>
            </p:sp>
          </p:grp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F80BCC8E-6303-013F-7218-D2B985A5E6BA}"/>
                  </a:ext>
                </a:extLst>
              </p:cNvPr>
              <p:cNvSpPr txBox="1"/>
              <p:nvPr/>
            </p:nvSpPr>
            <p:spPr>
              <a:xfrm>
                <a:off x="8637790" y="881487"/>
                <a:ext cx="437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b)</a:t>
                </a:r>
              </a:p>
            </p:txBody>
          </p: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488057F9-4C0E-E5AC-35C2-A5F61F4B7B1F}"/>
                </a:ext>
              </a:extLst>
            </p:cNvPr>
            <p:cNvSpPr txBox="1"/>
            <p:nvPr/>
          </p:nvSpPr>
          <p:spPr>
            <a:xfrm>
              <a:off x="8316238" y="5105554"/>
              <a:ext cx="4117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ARGYSN-PWY</a:t>
              </a:r>
              <a:r>
                <a:rPr lang="fr-FR" sz="1400" dirty="0"/>
                <a:t> – </a:t>
              </a:r>
              <a:r>
                <a:rPr lang="fr-FR" sz="1400" dirty="0" err="1"/>
                <a:t>L-arginine</a:t>
              </a:r>
              <a:r>
                <a:rPr lang="fr-FR" sz="1400" dirty="0"/>
                <a:t> </a:t>
              </a:r>
              <a:r>
                <a:rPr lang="fr-FR" sz="1400" dirty="0" err="1"/>
                <a:t>biosnythesis</a:t>
              </a:r>
              <a:endParaRPr lang="fr-FR" sz="1400" dirty="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F03DA15-7ABA-B50F-AA39-40455B111A6D}"/>
                </a:ext>
              </a:extLst>
            </p:cNvPr>
            <p:cNvSpPr txBox="1"/>
            <p:nvPr/>
          </p:nvSpPr>
          <p:spPr>
            <a:xfrm>
              <a:off x="8316238" y="5373480"/>
              <a:ext cx="5577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PWYO-1586</a:t>
              </a:r>
              <a:r>
                <a:rPr lang="fr-FR" sz="1400" dirty="0"/>
                <a:t> – </a:t>
              </a:r>
              <a:r>
                <a:rPr lang="fr-FR" sz="1400" dirty="0" err="1"/>
                <a:t>Peptidodglycan</a:t>
              </a:r>
              <a:r>
                <a:rPr lang="fr-FR" sz="1400" dirty="0"/>
                <a:t> maturation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628AF30-39A0-D234-6E48-62CB9F0654AA}"/>
                </a:ext>
              </a:extLst>
            </p:cNvPr>
            <p:cNvSpPr txBox="1"/>
            <p:nvPr/>
          </p:nvSpPr>
          <p:spPr>
            <a:xfrm>
              <a:off x="8316238" y="4551573"/>
              <a:ext cx="4206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HEXITOLDEGSUPER-PWY</a:t>
              </a:r>
              <a:r>
                <a:rPr lang="fr-FR" sz="1400" dirty="0"/>
                <a:t> – </a:t>
              </a:r>
              <a:r>
                <a:rPr lang="fr-FR" sz="1400" dirty="0" err="1"/>
                <a:t>Hexitol</a:t>
              </a:r>
              <a:r>
                <a:rPr lang="fr-FR" sz="1400" dirty="0"/>
                <a:t> </a:t>
              </a:r>
              <a:r>
                <a:rPr lang="fr-FR" sz="1400" dirty="0" err="1"/>
                <a:t>degradation</a:t>
              </a:r>
              <a:endParaRPr lang="fr-FR" sz="1400" dirty="0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9B35EEC2-2EFF-E633-562E-68764E51A796}"/>
                </a:ext>
              </a:extLst>
            </p:cNvPr>
            <p:cNvSpPr txBox="1"/>
            <p:nvPr/>
          </p:nvSpPr>
          <p:spPr>
            <a:xfrm>
              <a:off x="8316238" y="4836553"/>
              <a:ext cx="4089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PWY-7560</a:t>
              </a:r>
              <a:r>
                <a:rPr lang="fr-FR" sz="1400" dirty="0"/>
                <a:t> – </a:t>
              </a:r>
              <a:r>
                <a:rPr lang="fr-FR" sz="1400" dirty="0" err="1"/>
                <a:t>Methylerythritol</a:t>
              </a:r>
              <a:r>
                <a:rPr lang="fr-FR" sz="1400" dirty="0"/>
                <a:t> phosphate </a:t>
              </a:r>
              <a:r>
                <a:rPr lang="fr-FR" sz="1400" dirty="0" err="1"/>
                <a:t>pathway</a:t>
              </a:r>
              <a:r>
                <a:rPr lang="fr-FR" sz="1400" dirty="0"/>
                <a:t> II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1571DF9-3C96-53E2-14C3-9DF308036FE2}"/>
              </a:ext>
            </a:extLst>
          </p:cNvPr>
          <p:cNvSpPr txBox="1"/>
          <p:nvPr/>
        </p:nvSpPr>
        <p:spPr>
          <a:xfrm>
            <a:off x="11825199" y="6548066"/>
            <a:ext cx="5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D8D9870-EAB1-6184-7BD3-19640A6CD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82" y="877710"/>
            <a:ext cx="4572000" cy="5270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C15A171-F61C-B958-837E-1A1B79D28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253" y="1146381"/>
            <a:ext cx="3376331" cy="243757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E9E1936-C48B-3175-9ACE-1308633E8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175" y="4934487"/>
            <a:ext cx="2758114" cy="112201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90200D2-7945-28AE-523E-836DF931A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200" y="1212850"/>
            <a:ext cx="4673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FBC2A5-7C6A-2D3B-9D4B-0F002314C1A3}"/>
              </a:ext>
            </a:extLst>
          </p:cNvPr>
          <p:cNvSpPr/>
          <p:nvPr/>
        </p:nvSpPr>
        <p:spPr>
          <a:xfrm>
            <a:off x="8415283" y="6320482"/>
            <a:ext cx="1114432" cy="30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Google Shape;547;p43">
            <a:extLst>
              <a:ext uri="{FF2B5EF4-FFF2-40B4-BE49-F238E27FC236}">
                <a16:creationId xmlns:a16="http://schemas.microsoft.com/office/drawing/2014/main" id="{908A53E5-096A-DCE2-BEA6-7B30A2B04ACB}"/>
              </a:ext>
            </a:extLst>
          </p:cNvPr>
          <p:cNvSpPr/>
          <p:nvPr/>
        </p:nvSpPr>
        <p:spPr>
          <a:xfrm>
            <a:off x="0" y="0"/>
            <a:ext cx="12192000" cy="618357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174;p20">
            <a:extLst>
              <a:ext uri="{FF2B5EF4-FFF2-40B4-BE49-F238E27FC236}">
                <a16:creationId xmlns:a16="http://schemas.microsoft.com/office/drawing/2014/main" id="{48E8A65B-6B63-D790-60CE-5EAD021EB577}"/>
              </a:ext>
            </a:extLst>
          </p:cNvPr>
          <p:cNvSpPr txBox="1"/>
          <p:nvPr/>
        </p:nvSpPr>
        <p:spPr>
          <a:xfrm>
            <a:off x="3343733" y="-29356"/>
            <a:ext cx="527304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Results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summary</a:t>
            </a:r>
            <a:r>
              <a:rPr lang="fr-FR" sz="2800" b="1" dirty="0">
                <a:solidFill>
                  <a:schemeClr val="bg1"/>
                </a:solidFill>
              </a:rPr>
              <a:t> and discussion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49E52A-3386-5B1C-DE68-3A5832D02E6F}"/>
              </a:ext>
            </a:extLst>
          </p:cNvPr>
          <p:cNvSpPr txBox="1"/>
          <p:nvPr/>
        </p:nvSpPr>
        <p:spPr>
          <a:xfrm>
            <a:off x="185193" y="1352587"/>
            <a:ext cx="11993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Arial" panose="020B0604020202020204" pitchFamily="34" charset="0"/>
              </a:rPr>
              <a:t>a) </a:t>
            </a:r>
            <a:r>
              <a:rPr lang="fr-FR" sz="2800" dirty="0" err="1">
                <a:latin typeface="Arial" panose="020B0604020202020204" pitchFamily="34" charset="0"/>
              </a:rPr>
              <a:t>Fungal</a:t>
            </a:r>
            <a:r>
              <a:rPr lang="fr-FR" sz="2800" dirty="0">
                <a:latin typeface="Arial" panose="020B0604020202020204" pitchFamily="34" charset="0"/>
              </a:rPr>
              <a:t> microbes</a:t>
            </a:r>
            <a:r>
              <a:rPr lang="fr-FR" sz="2800" dirty="0">
                <a:effectLst/>
                <a:latin typeface="Arial" panose="020B0604020202020204" pitchFamily="34" charset="0"/>
              </a:rPr>
              <a:t> are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potentially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more sensitive </a:t>
            </a:r>
            <a:r>
              <a:rPr lang="fr-FR" sz="280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indicators</a:t>
            </a:r>
            <a:r>
              <a:rPr lang="fr-FR" sz="280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800" dirty="0">
                <a:effectLst/>
                <a:latin typeface="Arial" panose="020B0604020202020204" pitchFamily="34" charset="0"/>
              </a:rPr>
              <a:t>of MS-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associated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gut</a:t>
            </a:r>
            <a:r>
              <a:rPr lang="fr-FR" sz="2800" dirty="0">
                <a:effectLst/>
                <a:latin typeface="Arial" panose="020B0604020202020204" pitchFamily="34" charset="0"/>
              </a:rPr>
              <a:t> microbiome changes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than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bacteria</a:t>
            </a:r>
            <a:r>
              <a:rPr lang="fr-FR" sz="2800" dirty="0">
                <a:effectLst/>
                <a:latin typeface="Arial" panose="020B0604020202020204" pitchFamily="34" charset="0"/>
              </a:rPr>
              <a:t>.</a:t>
            </a:r>
            <a:endParaRPr lang="fr-FR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D04DBE-D732-DB09-D1F5-75706FE60C10}"/>
              </a:ext>
            </a:extLst>
          </p:cNvPr>
          <p:cNvSpPr txBox="1"/>
          <p:nvPr/>
        </p:nvSpPr>
        <p:spPr>
          <a:xfrm>
            <a:off x="162044" y="3040924"/>
            <a:ext cx="12016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</a:rPr>
              <a:t>b</a:t>
            </a:r>
            <a:r>
              <a:rPr lang="fr-FR" sz="2800" b="1" dirty="0">
                <a:effectLst/>
                <a:latin typeface="Arial" panose="020B0604020202020204" pitchFamily="34" charset="0"/>
              </a:rPr>
              <a:t>) </a:t>
            </a:r>
            <a:r>
              <a:rPr lang="fr-FR" sz="2800" dirty="0" err="1">
                <a:latin typeface="Arial" panose="020B0604020202020204" pitchFamily="34" charset="0"/>
              </a:rPr>
              <a:t>Altered</a:t>
            </a:r>
            <a:r>
              <a:rPr lang="fr-FR" sz="2800" dirty="0">
                <a:latin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whole</a:t>
            </a:r>
            <a:r>
              <a:rPr lang="fr-FR" sz="2800" dirty="0">
                <a:solidFill>
                  <a:srgbClr val="FF0000"/>
                </a:solidFill>
                <a:latin typeface="Arial" panose="020B0604020202020204" pitchFamily="34" charset="0"/>
              </a:rPr>
              <a:t> microbiome</a:t>
            </a:r>
            <a:r>
              <a:rPr lang="fr-FR" sz="2800" dirty="0">
                <a:latin typeface="Arial" panose="020B0604020202020204" pitchFamily="34" charset="0"/>
              </a:rPr>
              <a:t> and </a:t>
            </a:r>
            <a:r>
              <a:rPr lang="fr-FR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IgA</a:t>
            </a:r>
            <a:r>
              <a:rPr lang="fr-FR" sz="2800" dirty="0">
                <a:solidFill>
                  <a:srgbClr val="FF0000"/>
                </a:solidFill>
                <a:latin typeface="Arial" panose="020B0604020202020204" pitchFamily="34" charset="0"/>
              </a:rPr>
              <a:t>-binding</a:t>
            </a:r>
            <a:r>
              <a:rPr lang="fr-FR" sz="2800" dirty="0">
                <a:latin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</a:rPr>
              <a:t>bacterial</a:t>
            </a:r>
            <a:r>
              <a:rPr lang="fr-FR" sz="2800" dirty="0">
                <a:latin typeface="Arial" panose="020B0604020202020204" pitchFamily="34" charset="0"/>
              </a:rPr>
              <a:t> associations </a:t>
            </a:r>
            <a:r>
              <a:rPr lang="fr-FR" sz="2800" dirty="0" err="1">
                <a:latin typeface="Arial" panose="020B0604020202020204" pitchFamily="34" charset="0"/>
              </a:rPr>
              <a:t>reflects</a:t>
            </a:r>
            <a:r>
              <a:rPr lang="fr-FR" sz="2800" dirty="0">
                <a:latin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</a:rPr>
              <a:t>community-based</a:t>
            </a:r>
            <a:r>
              <a:rPr lang="fr-FR" sz="2800" dirty="0">
                <a:latin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</a:rPr>
              <a:t>pathobiology</a:t>
            </a:r>
            <a:r>
              <a:rPr lang="fr-FR" sz="2800" dirty="0">
                <a:latin typeface="Arial" panose="020B0604020202020204" pitchFamily="34" charset="0"/>
              </a:rPr>
              <a:t> and </a:t>
            </a:r>
            <a:r>
              <a:rPr lang="fr-FR" sz="2800" dirty="0" err="1">
                <a:latin typeface="Arial" panose="020B0604020202020204" pitchFamily="34" charset="0"/>
              </a:rPr>
              <a:t>antagonism</a:t>
            </a:r>
            <a:r>
              <a:rPr lang="fr-FR" sz="2800" dirty="0">
                <a:latin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</a:rPr>
              <a:t>among</a:t>
            </a:r>
            <a:r>
              <a:rPr lang="fr-FR" sz="2800" dirty="0">
                <a:latin typeface="Arial" panose="020B0604020202020204" pitchFamily="34" charset="0"/>
              </a:rPr>
              <a:t> microbes.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BE2F57-1980-7E61-153A-379C0F719F59}"/>
              </a:ext>
            </a:extLst>
          </p:cNvPr>
          <p:cNvSpPr txBox="1"/>
          <p:nvPr/>
        </p:nvSpPr>
        <p:spPr>
          <a:xfrm>
            <a:off x="217025" y="4917100"/>
            <a:ext cx="1175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</a:rPr>
              <a:t>c</a:t>
            </a:r>
            <a:r>
              <a:rPr lang="fr-FR" sz="2800" b="1" dirty="0">
                <a:effectLst/>
                <a:latin typeface="Arial" panose="020B0604020202020204" pitchFamily="34" charset="0"/>
              </a:rPr>
              <a:t>) </a:t>
            </a:r>
            <a:r>
              <a:rPr lang="fr-FR" sz="2800" dirty="0" err="1">
                <a:latin typeface="Arial" panose="020B0604020202020204" pitchFamily="34" charset="0"/>
              </a:rPr>
              <a:t>B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acteria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possibly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develop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evasive</a:t>
            </a:r>
            <a:r>
              <a:rPr lang="fr-FR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fr-FR" sz="280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mechanisms</a:t>
            </a:r>
            <a:r>
              <a:rPr lang="fr-FR" sz="280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such</a:t>
            </a:r>
            <a:r>
              <a:rPr lang="fr-FR" sz="2800" dirty="0">
                <a:effectLst/>
                <a:latin typeface="Arial" panose="020B0604020202020204" pitchFamily="34" charset="0"/>
              </a:rPr>
              <a:t> as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peptidoglycan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>
                <a:latin typeface="Arial" panose="020B0604020202020204" pitchFamily="34" charset="0"/>
              </a:rPr>
              <a:t>structure </a:t>
            </a:r>
            <a:r>
              <a:rPr lang="fr-FR" sz="2800" dirty="0" err="1">
                <a:latin typeface="Arial" panose="020B0604020202020204" pitchFamily="34" charset="0"/>
              </a:rPr>
              <a:t>alterations</a:t>
            </a:r>
            <a:r>
              <a:rPr lang="fr-FR" sz="2800" dirty="0">
                <a:effectLst/>
                <a:latin typeface="Arial" panose="020B0604020202020204" pitchFamily="34" charset="0"/>
              </a:rPr>
              <a:t> to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prevent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IgA</a:t>
            </a:r>
            <a:r>
              <a:rPr lang="fr-FR" sz="2800" dirty="0">
                <a:effectLst/>
                <a:latin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</a:rPr>
              <a:t>targeting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AAA5618-DFC5-6AA4-1281-3D2CD5E33C9B}"/>
              </a:ext>
            </a:extLst>
          </p:cNvPr>
          <p:cNvSpPr txBox="1"/>
          <p:nvPr/>
        </p:nvSpPr>
        <p:spPr>
          <a:xfrm>
            <a:off x="11761808" y="6488668"/>
            <a:ext cx="54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261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FBC2A5-7C6A-2D3B-9D4B-0F002314C1A3}"/>
              </a:ext>
            </a:extLst>
          </p:cNvPr>
          <p:cNvSpPr/>
          <p:nvPr/>
        </p:nvSpPr>
        <p:spPr>
          <a:xfrm>
            <a:off x="8415283" y="6320482"/>
            <a:ext cx="1114432" cy="30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Google Shape;547;p43">
            <a:extLst>
              <a:ext uri="{FF2B5EF4-FFF2-40B4-BE49-F238E27FC236}">
                <a16:creationId xmlns:a16="http://schemas.microsoft.com/office/drawing/2014/main" id="{908A53E5-096A-DCE2-BEA6-7B30A2B04ACB}"/>
              </a:ext>
            </a:extLst>
          </p:cNvPr>
          <p:cNvSpPr/>
          <p:nvPr/>
        </p:nvSpPr>
        <p:spPr>
          <a:xfrm>
            <a:off x="0" y="0"/>
            <a:ext cx="12192000" cy="627403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74;p20">
            <a:extLst>
              <a:ext uri="{FF2B5EF4-FFF2-40B4-BE49-F238E27FC236}">
                <a16:creationId xmlns:a16="http://schemas.microsoft.com/office/drawing/2014/main" id="{C9738162-CD16-669B-7FB0-A7D489A63D10}"/>
              </a:ext>
            </a:extLst>
          </p:cNvPr>
          <p:cNvSpPr txBox="1"/>
          <p:nvPr/>
        </p:nvSpPr>
        <p:spPr>
          <a:xfrm>
            <a:off x="4473782" y="-59866"/>
            <a:ext cx="504479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lt1"/>
                </a:solidFill>
              </a:rPr>
              <a:t>Research</a:t>
            </a:r>
            <a:r>
              <a:rPr lang="fr-FR" sz="2800" b="1" dirty="0">
                <a:solidFill>
                  <a:schemeClr val="lt1"/>
                </a:solidFill>
              </a:rPr>
              <a:t> Perspectives</a:t>
            </a:r>
            <a:endParaRPr sz="2800" b="1" dirty="0">
              <a:solidFill>
                <a:schemeClr val="lt1"/>
              </a:solidFill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0CB6FEE-E22F-9E92-6D10-F7F299D45ACC}"/>
              </a:ext>
            </a:extLst>
          </p:cNvPr>
          <p:cNvGrpSpPr/>
          <p:nvPr/>
        </p:nvGrpSpPr>
        <p:grpSpPr>
          <a:xfrm>
            <a:off x="292107" y="927455"/>
            <a:ext cx="10392847" cy="5694732"/>
            <a:chOff x="292107" y="927455"/>
            <a:chExt cx="10392847" cy="569473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FB5EAD0D-7ABF-D5BA-3980-0AC0B6F6842D}"/>
                </a:ext>
              </a:extLst>
            </p:cNvPr>
            <p:cNvGrpSpPr/>
            <p:nvPr/>
          </p:nvGrpSpPr>
          <p:grpSpPr>
            <a:xfrm>
              <a:off x="292107" y="1049392"/>
              <a:ext cx="8527802" cy="5572795"/>
              <a:chOff x="1472725" y="1812159"/>
              <a:chExt cx="8123176" cy="5216841"/>
            </a:xfrm>
          </p:grpSpPr>
          <p:pic>
            <p:nvPicPr>
              <p:cNvPr id="19" name="Google Shape;94;p16">
                <a:extLst>
                  <a:ext uri="{FF2B5EF4-FFF2-40B4-BE49-F238E27FC236}">
                    <a16:creationId xmlns:a16="http://schemas.microsoft.com/office/drawing/2014/main" id="{E411BFAE-81ED-9900-CE82-AAC5A18A3081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72725" y="1812159"/>
                <a:ext cx="7966528" cy="48783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95;p16">
                <a:extLst>
                  <a:ext uri="{FF2B5EF4-FFF2-40B4-BE49-F238E27FC236}">
                    <a16:creationId xmlns:a16="http://schemas.microsoft.com/office/drawing/2014/main" id="{5511EA9D-B745-2E26-93D3-648CB42303EF}"/>
                  </a:ext>
                </a:extLst>
              </p:cNvPr>
              <p:cNvSpPr txBox="1"/>
              <p:nvPr/>
            </p:nvSpPr>
            <p:spPr>
              <a:xfrm>
                <a:off x="7457901" y="6598153"/>
                <a:ext cx="2138000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200" dirty="0"/>
                  <a:t>Young </a:t>
                </a:r>
                <a:r>
                  <a:rPr lang="en" sz="1200" i="1" dirty="0"/>
                  <a:t>et al</a:t>
                </a:r>
                <a:r>
                  <a:rPr lang="en" sz="1200" dirty="0"/>
                  <a:t>., 2021</a:t>
                </a:r>
                <a:endParaRPr sz="1200" dirty="0"/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6D9296B-0BA3-C9D4-647F-9B0DF0DA548C}"/>
                </a:ext>
              </a:extLst>
            </p:cNvPr>
            <p:cNvSpPr txBox="1"/>
            <p:nvPr/>
          </p:nvSpPr>
          <p:spPr>
            <a:xfrm>
              <a:off x="6716471" y="927455"/>
              <a:ext cx="213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✅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A4F77A1-9057-ADC2-0C28-99363AA88245}"/>
                </a:ext>
              </a:extLst>
            </p:cNvPr>
            <p:cNvSpPr txBox="1"/>
            <p:nvPr/>
          </p:nvSpPr>
          <p:spPr>
            <a:xfrm>
              <a:off x="8546954" y="4492528"/>
              <a:ext cx="213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✅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DCD5DE6-EDC6-3D60-AB13-8F55C247E533}"/>
              </a:ext>
            </a:extLst>
          </p:cNvPr>
          <p:cNvGrpSpPr/>
          <p:nvPr/>
        </p:nvGrpSpPr>
        <p:grpSpPr>
          <a:xfrm>
            <a:off x="8002943" y="2557765"/>
            <a:ext cx="4683997" cy="1285970"/>
            <a:chOff x="8002943" y="2557765"/>
            <a:chExt cx="4683997" cy="1285970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FEC7558-E652-DD46-B0ED-4E67312D6643}"/>
                </a:ext>
              </a:extLst>
            </p:cNvPr>
            <p:cNvSpPr txBox="1"/>
            <p:nvPr/>
          </p:nvSpPr>
          <p:spPr>
            <a:xfrm>
              <a:off x="8002943" y="3012738"/>
              <a:ext cx="4683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a)  </a:t>
              </a:r>
              <a:r>
                <a:rPr lang="fr-FR" sz="2400" dirty="0" err="1"/>
                <a:t>Larger</a:t>
              </a:r>
              <a:r>
                <a:rPr lang="fr-FR" sz="2400" dirty="0"/>
                <a:t> </a:t>
              </a:r>
              <a:r>
                <a:rPr lang="fr-FR" sz="2400" dirty="0" err="1">
                  <a:solidFill>
                    <a:srgbClr val="FF0000"/>
                  </a:solidFill>
                </a:rPr>
                <a:t>sample</a:t>
              </a:r>
              <a:r>
                <a:rPr lang="fr-FR" sz="2400" dirty="0">
                  <a:solidFill>
                    <a:srgbClr val="FF0000"/>
                  </a:solidFill>
                </a:rPr>
                <a:t> size</a:t>
              </a:r>
            </a:p>
            <a:p>
              <a:r>
                <a:rPr lang="fr-FR" sz="2400" dirty="0"/>
                <a:t>b)  </a:t>
              </a:r>
              <a:r>
                <a:rPr lang="fr-FR" sz="2400" dirty="0">
                  <a:solidFill>
                    <a:srgbClr val="FF0000"/>
                  </a:solidFill>
                </a:rPr>
                <a:t>Longitudinal</a:t>
              </a:r>
              <a:r>
                <a:rPr lang="fr-FR" sz="2400" dirty="0"/>
                <a:t> time points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51D2C64-A2A0-8359-731B-9101ABF9DCD9}"/>
                </a:ext>
              </a:extLst>
            </p:cNvPr>
            <p:cNvSpPr txBox="1"/>
            <p:nvPr/>
          </p:nvSpPr>
          <p:spPr>
            <a:xfrm>
              <a:off x="8546954" y="2557765"/>
              <a:ext cx="2363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u="sng" dirty="0"/>
                <a:t>Future </a:t>
              </a:r>
              <a:r>
                <a:rPr lang="fr-FR" sz="2400" b="1" u="sng" dirty="0" err="1"/>
                <a:t>studies</a:t>
              </a:r>
              <a:endParaRPr lang="fr-FR" sz="2400" b="1" u="sng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B782F96-7E85-69D6-5365-4B1C1708F967}"/>
              </a:ext>
            </a:extLst>
          </p:cNvPr>
          <p:cNvSpPr txBox="1"/>
          <p:nvPr/>
        </p:nvSpPr>
        <p:spPr>
          <a:xfrm>
            <a:off x="11787188" y="6550249"/>
            <a:ext cx="5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982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353" y="636275"/>
            <a:ext cx="1639409" cy="79096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3"/>
          <p:cNvSpPr txBox="1"/>
          <p:nvPr/>
        </p:nvSpPr>
        <p:spPr>
          <a:xfrm>
            <a:off x="247574" y="5035539"/>
            <a:ext cx="58349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Dr. </a:t>
            </a:r>
            <a:r>
              <a:rPr lang="en" sz="2400" b="1" dirty="0" err="1"/>
              <a:t>Lejla</a:t>
            </a:r>
            <a:r>
              <a:rPr lang="en" sz="2400" b="1" dirty="0"/>
              <a:t> </a:t>
            </a:r>
            <a:r>
              <a:rPr lang="en" sz="2400" b="1" dirty="0" err="1"/>
              <a:t>Imamovic</a:t>
            </a:r>
            <a:r>
              <a:rPr lang="en" sz="2400" b="1" dirty="0"/>
              <a:t> -   </a:t>
            </a:r>
            <a:r>
              <a:rPr lang="en" sz="2400" dirty="0"/>
              <a:t>Project Supervisor</a:t>
            </a:r>
            <a:endParaRPr sz="2400" dirty="0"/>
          </a:p>
        </p:txBody>
      </p:sp>
      <p:sp>
        <p:nvSpPr>
          <p:cNvPr id="737" name="Google Shape;737;p53"/>
          <p:cNvSpPr txBox="1"/>
          <p:nvPr/>
        </p:nvSpPr>
        <p:spPr>
          <a:xfrm>
            <a:off x="247572" y="5974976"/>
            <a:ext cx="620020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Dr. Alicia Moreno -     </a:t>
            </a:r>
            <a:r>
              <a:rPr lang="en" sz="2400" dirty="0"/>
              <a:t>Project Collaborator</a:t>
            </a:r>
            <a:endParaRPr sz="2400" dirty="0"/>
          </a:p>
        </p:txBody>
      </p:sp>
      <p:pic>
        <p:nvPicPr>
          <p:cNvPr id="738" name="Google Shape;7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334" y="763219"/>
            <a:ext cx="3631810" cy="137740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3"/>
          <p:cNvSpPr txBox="1"/>
          <p:nvPr/>
        </p:nvSpPr>
        <p:spPr>
          <a:xfrm>
            <a:off x="6148106" y="2096752"/>
            <a:ext cx="737979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Prof. Denis </a:t>
            </a:r>
            <a:r>
              <a:rPr lang="en" sz="2400" b="1" dirty="0" err="1"/>
              <a:t>Thieffry</a:t>
            </a:r>
            <a:r>
              <a:rPr lang="en" sz="2400" b="1" dirty="0"/>
              <a:t> - </a:t>
            </a:r>
            <a:r>
              <a:rPr lang="en" sz="2400" dirty="0"/>
              <a:t>Academic Tutor</a:t>
            </a:r>
          </a:p>
          <a:p>
            <a:r>
              <a:rPr lang="en" sz="2400" b="1" dirty="0"/>
              <a:t>Prof. Marie </a:t>
            </a:r>
            <a:r>
              <a:rPr lang="en" sz="2400" b="1" dirty="0" err="1"/>
              <a:t>Gendrel</a:t>
            </a:r>
            <a:r>
              <a:rPr lang="en" sz="2400" dirty="0"/>
              <a:t> - Master 2 Coordinator</a:t>
            </a:r>
            <a:endParaRPr sz="2400" dirty="0"/>
          </a:p>
        </p:txBody>
      </p:sp>
      <p:sp>
        <p:nvSpPr>
          <p:cNvPr id="740" name="Google Shape;740;p53"/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1" name="Google Shape;741;p53"/>
          <p:cNvSpPr txBox="1"/>
          <p:nvPr/>
        </p:nvSpPr>
        <p:spPr>
          <a:xfrm>
            <a:off x="4252324" y="0"/>
            <a:ext cx="51336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</a:rPr>
              <a:t>Acknowledgements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742" name="Google Shape;742;p53"/>
          <p:cNvSpPr txBox="1"/>
          <p:nvPr/>
        </p:nvSpPr>
        <p:spPr>
          <a:xfrm>
            <a:off x="247572" y="5491749"/>
            <a:ext cx="657155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Dr. Delphine </a:t>
            </a:r>
            <a:r>
              <a:rPr lang="en" sz="2400" b="1" dirty="0" err="1"/>
              <a:t>Sterlin</a:t>
            </a:r>
            <a:r>
              <a:rPr lang="en" sz="2400" b="1" dirty="0"/>
              <a:t> - </a:t>
            </a:r>
            <a:r>
              <a:rPr lang="en" sz="2400" dirty="0"/>
              <a:t>Project Collaborator</a:t>
            </a:r>
            <a:endParaRPr sz="2400" dirty="0"/>
          </a:p>
        </p:txBody>
      </p:sp>
      <p:pic>
        <p:nvPicPr>
          <p:cNvPr id="743" name="Google Shape;74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440" y="3589204"/>
            <a:ext cx="2667957" cy="139093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3"/>
          <p:cNvSpPr txBox="1"/>
          <p:nvPr/>
        </p:nvSpPr>
        <p:spPr>
          <a:xfrm>
            <a:off x="7385434" y="4938401"/>
            <a:ext cx="56400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Computational Resources</a:t>
            </a:r>
            <a:endParaRPr sz="2400" dirty="0"/>
          </a:p>
        </p:txBody>
      </p:sp>
      <p:pic>
        <p:nvPicPr>
          <p:cNvPr id="745" name="Google Shape;7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3660" y="3658177"/>
            <a:ext cx="4081903" cy="11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DB6A69-54F0-6E58-91D8-010DF4F8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95" y="1582737"/>
            <a:ext cx="4078275" cy="3058706"/>
          </a:xfrm>
          <a:prstGeom prst="rect">
            <a:avLst/>
          </a:prstGeom>
        </p:spPr>
      </p:pic>
      <p:sp>
        <p:nvSpPr>
          <p:cNvPr id="5" name="Google Shape;736;p53">
            <a:extLst>
              <a:ext uri="{FF2B5EF4-FFF2-40B4-BE49-F238E27FC236}">
                <a16:creationId xmlns:a16="http://schemas.microsoft.com/office/drawing/2014/main" id="{B87226D5-5B36-6718-61C1-108AF331E8FA}"/>
              </a:ext>
            </a:extLst>
          </p:cNvPr>
          <p:cNvSpPr txBox="1"/>
          <p:nvPr/>
        </p:nvSpPr>
        <p:spPr>
          <a:xfrm>
            <a:off x="247573" y="4607892"/>
            <a:ext cx="58349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/>
              <a:t>Prof. Guy </a:t>
            </a:r>
            <a:r>
              <a:rPr lang="en" sz="2400" b="1" dirty="0" err="1"/>
              <a:t>Gorochov</a:t>
            </a:r>
            <a:r>
              <a:rPr lang="en" sz="2400" b="1" dirty="0"/>
              <a:t> -</a:t>
            </a:r>
            <a:r>
              <a:rPr lang="en" sz="2400" dirty="0"/>
              <a:t> Team Leader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7;p43">
            <a:extLst>
              <a:ext uri="{FF2B5EF4-FFF2-40B4-BE49-F238E27FC236}">
                <a16:creationId xmlns:a16="http://schemas.microsoft.com/office/drawing/2014/main" id="{549575F4-E15E-593C-80F3-7489ED42A610}"/>
              </a:ext>
            </a:extLst>
          </p:cNvPr>
          <p:cNvSpPr/>
          <p:nvPr/>
        </p:nvSpPr>
        <p:spPr>
          <a:xfrm>
            <a:off x="0" y="2861533"/>
            <a:ext cx="12192000" cy="946673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977F43-F049-C453-C147-BF0456341703}"/>
              </a:ext>
            </a:extLst>
          </p:cNvPr>
          <p:cNvSpPr txBox="1"/>
          <p:nvPr/>
        </p:nvSpPr>
        <p:spPr>
          <a:xfrm>
            <a:off x="3851238" y="3018423"/>
            <a:ext cx="535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</a:rPr>
              <a:t>Supplementary</a:t>
            </a:r>
            <a:r>
              <a:rPr lang="fr-FR" sz="3600" b="1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86948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43"/>
          <p:cNvSpPr txBox="1"/>
          <p:nvPr/>
        </p:nvSpPr>
        <p:spPr>
          <a:xfrm>
            <a:off x="1950997" y="-49717"/>
            <a:ext cx="105048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b="1" dirty="0">
                <a:solidFill>
                  <a:schemeClr val="lt1"/>
                </a:solidFill>
              </a:rPr>
              <a:t>1. Network Theory for Microbial Interaction Characterization</a:t>
            </a:r>
            <a:r>
              <a:rPr lang="en" sz="1733" b="1" dirty="0">
                <a:solidFill>
                  <a:schemeClr val="lt1"/>
                </a:solidFill>
              </a:rPr>
              <a:t> </a:t>
            </a:r>
            <a:endParaRPr sz="1733" b="1" dirty="0">
              <a:solidFill>
                <a:schemeClr val="lt1"/>
              </a:solidFill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5698555" y="5772564"/>
            <a:ext cx="2770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(CTRL </a:t>
            </a:r>
            <a:r>
              <a:rPr lang="en" sz="2400" dirty="0"/>
              <a:t>vs</a:t>
            </a:r>
            <a:r>
              <a:rPr lang="en" sz="2400" dirty="0">
                <a:solidFill>
                  <a:srgbClr val="FF0000"/>
                </a:solidFill>
              </a:rPr>
              <a:t> CIS)</a:t>
            </a:r>
            <a:endParaRPr sz="2400" dirty="0">
              <a:solidFill>
                <a:srgbClr val="FF0000"/>
              </a:solidFill>
            </a:endParaRPr>
          </a:p>
          <a:p>
            <a:r>
              <a:rPr lang="en" sz="2400" dirty="0">
                <a:solidFill>
                  <a:srgbClr val="FF0000"/>
                </a:solidFill>
              </a:rPr>
              <a:t>(CTRL </a:t>
            </a:r>
            <a:r>
              <a:rPr lang="en" sz="2400" dirty="0"/>
              <a:t>vs</a:t>
            </a:r>
            <a:r>
              <a:rPr lang="en" sz="2400" dirty="0">
                <a:solidFill>
                  <a:srgbClr val="FF0000"/>
                </a:solidFill>
              </a:rPr>
              <a:t> MS)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550" name="Google Shape;550;p43"/>
          <p:cNvSpPr txBox="1"/>
          <p:nvPr/>
        </p:nvSpPr>
        <p:spPr>
          <a:xfrm>
            <a:off x="495367" y="3384572"/>
            <a:ext cx="412080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Sample and Taxa Filtering</a:t>
            </a:r>
            <a:endParaRPr sz="2400" dirty="0"/>
          </a:p>
        </p:txBody>
      </p:sp>
      <p:sp>
        <p:nvSpPr>
          <p:cNvPr id="551" name="Google Shape;551;p43"/>
          <p:cNvSpPr txBox="1"/>
          <p:nvPr/>
        </p:nvSpPr>
        <p:spPr>
          <a:xfrm>
            <a:off x="1032920" y="3773556"/>
            <a:ext cx="3157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solidFill>
                  <a:srgbClr val="FF0000"/>
                </a:solidFill>
              </a:rPr>
              <a:t>(10% prevalence threshold)</a:t>
            </a:r>
            <a:endParaRPr sz="1467" dirty="0">
              <a:solidFill>
                <a:srgbClr val="FF0000"/>
              </a:solidFill>
            </a:endParaRPr>
          </a:p>
        </p:txBody>
      </p:sp>
      <p:sp>
        <p:nvSpPr>
          <p:cNvPr id="552" name="Google Shape;552;p43"/>
          <p:cNvSpPr txBox="1"/>
          <p:nvPr/>
        </p:nvSpPr>
        <p:spPr>
          <a:xfrm>
            <a:off x="1191833" y="4738884"/>
            <a:ext cx="315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Zero treatment </a:t>
            </a:r>
            <a:endParaRPr sz="2400"/>
          </a:p>
        </p:txBody>
      </p:sp>
      <p:sp>
        <p:nvSpPr>
          <p:cNvPr id="553" name="Google Shape;553;p43"/>
          <p:cNvSpPr txBox="1"/>
          <p:nvPr/>
        </p:nvSpPr>
        <p:spPr>
          <a:xfrm>
            <a:off x="3031900" y="3460017"/>
            <a:ext cx="512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554" name="Google Shape;554;p43"/>
          <p:cNvSpPr txBox="1"/>
          <p:nvPr/>
        </p:nvSpPr>
        <p:spPr>
          <a:xfrm>
            <a:off x="586600" y="5091900"/>
            <a:ext cx="3910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solidFill>
                  <a:srgbClr val="FF0000"/>
                </a:solidFill>
              </a:rPr>
              <a:t>(Expectation-Maximization algorithm)</a:t>
            </a:r>
            <a:endParaRPr sz="1467">
              <a:solidFill>
                <a:srgbClr val="FF0000"/>
              </a:solidFill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2089100" y="5570298"/>
            <a:ext cx="167600" cy="459200"/>
          </a:xfrm>
          <a:prstGeom prst="downArrow">
            <a:avLst>
              <a:gd name="adj1" fmla="val 4808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43"/>
          <p:cNvSpPr txBox="1"/>
          <p:nvPr/>
        </p:nvSpPr>
        <p:spPr>
          <a:xfrm>
            <a:off x="1173767" y="5945312"/>
            <a:ext cx="315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Normalization</a:t>
            </a:r>
            <a:endParaRPr sz="2400" dirty="0"/>
          </a:p>
        </p:txBody>
      </p:sp>
      <p:sp>
        <p:nvSpPr>
          <p:cNvPr id="557" name="Google Shape;557;p43"/>
          <p:cNvSpPr txBox="1"/>
          <p:nvPr/>
        </p:nvSpPr>
        <p:spPr>
          <a:xfrm>
            <a:off x="750521" y="6287448"/>
            <a:ext cx="3910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solidFill>
                  <a:srgbClr val="FF0000"/>
                </a:solidFill>
              </a:rPr>
              <a:t>(</a:t>
            </a:r>
            <a:r>
              <a:rPr lang="en" sz="1467" dirty="0" err="1">
                <a:solidFill>
                  <a:srgbClr val="FF0000"/>
                </a:solidFill>
              </a:rPr>
              <a:t>Centred</a:t>
            </a:r>
            <a:r>
              <a:rPr lang="en" sz="1467" dirty="0">
                <a:solidFill>
                  <a:srgbClr val="FF0000"/>
                </a:solidFill>
              </a:rPr>
              <a:t> log-ratio transformation)</a:t>
            </a:r>
            <a:endParaRPr sz="1467" dirty="0">
              <a:solidFill>
                <a:srgbClr val="FF0000"/>
              </a:solidFill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5166900" y="929537"/>
            <a:ext cx="315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Association estimation</a:t>
            </a:r>
            <a:endParaRPr sz="2400" dirty="0"/>
          </a:p>
        </p:txBody>
      </p:sp>
      <p:sp>
        <p:nvSpPr>
          <p:cNvPr id="559" name="Google Shape;559;p43"/>
          <p:cNvSpPr/>
          <p:nvPr/>
        </p:nvSpPr>
        <p:spPr>
          <a:xfrm>
            <a:off x="6494100" y="1799143"/>
            <a:ext cx="167600" cy="58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43"/>
          <p:cNvSpPr txBox="1"/>
          <p:nvPr/>
        </p:nvSpPr>
        <p:spPr>
          <a:xfrm>
            <a:off x="5506767" y="1284195"/>
            <a:ext cx="3910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solidFill>
                  <a:srgbClr val="FF0000"/>
                </a:solidFill>
              </a:rPr>
              <a:t>(Conditional dependence)</a:t>
            </a:r>
            <a:endParaRPr sz="1467">
              <a:solidFill>
                <a:srgbClr val="FF0000"/>
              </a:solidFill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4758817" y="2402207"/>
            <a:ext cx="44027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Adjacency matrix construction</a:t>
            </a:r>
            <a:endParaRPr sz="2400" dirty="0"/>
          </a:p>
        </p:txBody>
      </p:sp>
      <p:sp>
        <p:nvSpPr>
          <p:cNvPr id="562" name="Google Shape;562;p43"/>
          <p:cNvSpPr/>
          <p:nvPr/>
        </p:nvSpPr>
        <p:spPr>
          <a:xfrm>
            <a:off x="6490847" y="3050450"/>
            <a:ext cx="167600" cy="58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43"/>
          <p:cNvSpPr txBox="1"/>
          <p:nvPr/>
        </p:nvSpPr>
        <p:spPr>
          <a:xfrm>
            <a:off x="5373197" y="3709789"/>
            <a:ext cx="366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Network Analysis</a:t>
            </a:r>
            <a:endParaRPr sz="2400" dirty="0"/>
          </a:p>
        </p:txBody>
      </p:sp>
      <p:sp>
        <p:nvSpPr>
          <p:cNvPr id="564" name="Google Shape;564;p43"/>
          <p:cNvSpPr txBox="1"/>
          <p:nvPr/>
        </p:nvSpPr>
        <p:spPr>
          <a:xfrm>
            <a:off x="5421371" y="4071175"/>
            <a:ext cx="3157200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solidFill>
                  <a:srgbClr val="FF0000"/>
                </a:solidFill>
              </a:rPr>
              <a:t>(Centrality measures, hubs,</a:t>
            </a:r>
            <a:endParaRPr sz="1467" dirty="0">
              <a:solidFill>
                <a:srgbClr val="FF0000"/>
              </a:solidFill>
            </a:endParaRPr>
          </a:p>
          <a:p>
            <a:r>
              <a:rPr lang="en" sz="1467" dirty="0">
                <a:solidFill>
                  <a:srgbClr val="FF0000"/>
                </a:solidFill>
              </a:rPr>
              <a:t>Global network properties)</a:t>
            </a:r>
            <a:endParaRPr sz="1467" dirty="0">
              <a:solidFill>
                <a:srgbClr val="FF0000"/>
              </a:solidFill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6490847" y="4865673"/>
            <a:ext cx="167600" cy="58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43"/>
          <p:cNvSpPr txBox="1"/>
          <p:nvPr/>
        </p:nvSpPr>
        <p:spPr>
          <a:xfrm>
            <a:off x="5354089" y="5362485"/>
            <a:ext cx="366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Network Comparison</a:t>
            </a:r>
            <a:endParaRPr sz="2400" dirty="0"/>
          </a:p>
        </p:txBody>
      </p:sp>
      <p:sp>
        <p:nvSpPr>
          <p:cNvPr id="567" name="Google Shape;567;p43"/>
          <p:cNvSpPr/>
          <p:nvPr/>
        </p:nvSpPr>
        <p:spPr>
          <a:xfrm rot="-5400000">
            <a:off x="8638900" y="5285147"/>
            <a:ext cx="167600" cy="79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43"/>
          <p:cNvSpPr txBox="1"/>
          <p:nvPr/>
        </p:nvSpPr>
        <p:spPr>
          <a:xfrm>
            <a:off x="9211867" y="5318633"/>
            <a:ext cx="366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Permutation tests</a:t>
            </a:r>
            <a:endParaRPr sz="2400"/>
          </a:p>
        </p:txBody>
      </p:sp>
      <p:graphicFrame>
        <p:nvGraphicFramePr>
          <p:cNvPr id="569" name="Google Shape;569;p43"/>
          <p:cNvGraphicFramePr/>
          <p:nvPr/>
        </p:nvGraphicFramePr>
        <p:xfrm>
          <a:off x="534734" y="1027220"/>
          <a:ext cx="3351466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ASV1</a:t>
                      </a:r>
                      <a:endParaRPr sz="12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ASV2</a:t>
                      </a:r>
                      <a:endParaRPr sz="12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ASV3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ASV4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0" name="Google Shape;570;p43"/>
          <p:cNvSpPr/>
          <p:nvPr/>
        </p:nvSpPr>
        <p:spPr>
          <a:xfrm>
            <a:off x="2089100" y="3172548"/>
            <a:ext cx="167600" cy="3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43"/>
          <p:cNvSpPr/>
          <p:nvPr/>
        </p:nvSpPr>
        <p:spPr>
          <a:xfrm>
            <a:off x="2091110" y="4216478"/>
            <a:ext cx="167600" cy="583600"/>
          </a:xfrm>
          <a:prstGeom prst="downArrow">
            <a:avLst>
              <a:gd name="adj1" fmla="val 4808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43"/>
          <p:cNvSpPr txBox="1"/>
          <p:nvPr/>
        </p:nvSpPr>
        <p:spPr>
          <a:xfrm>
            <a:off x="1387250" y="2678853"/>
            <a:ext cx="229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Count table</a:t>
            </a:r>
            <a:endParaRPr sz="2400"/>
          </a:p>
        </p:txBody>
      </p:sp>
      <p:sp>
        <p:nvSpPr>
          <p:cNvPr id="573" name="Google Shape;573;p43"/>
          <p:cNvSpPr txBox="1"/>
          <p:nvPr/>
        </p:nvSpPr>
        <p:spPr>
          <a:xfrm>
            <a:off x="969022" y="518134"/>
            <a:ext cx="28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u="sng" dirty="0"/>
              <a:t>Data Preparation</a:t>
            </a:r>
            <a:endParaRPr sz="2400" b="1" u="sng" dirty="0"/>
          </a:p>
        </p:txBody>
      </p:sp>
      <p:sp>
        <p:nvSpPr>
          <p:cNvPr id="574" name="Google Shape;574;p43"/>
          <p:cNvSpPr txBox="1"/>
          <p:nvPr/>
        </p:nvSpPr>
        <p:spPr>
          <a:xfrm>
            <a:off x="6661700" y="507978"/>
            <a:ext cx="470557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u="sng" dirty="0"/>
              <a:t>Network Construction</a:t>
            </a:r>
            <a:endParaRPr sz="2400" b="1" u="sng" dirty="0"/>
          </a:p>
        </p:txBody>
      </p:sp>
      <p:sp>
        <p:nvSpPr>
          <p:cNvPr id="575" name="Google Shape;575;p43"/>
          <p:cNvSpPr/>
          <p:nvPr/>
        </p:nvSpPr>
        <p:spPr>
          <a:xfrm rot="-5400000">
            <a:off x="9077717" y="2321316"/>
            <a:ext cx="167600" cy="79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43"/>
          <p:cNvSpPr/>
          <p:nvPr/>
        </p:nvSpPr>
        <p:spPr>
          <a:xfrm>
            <a:off x="136533" y="625261"/>
            <a:ext cx="4028000" cy="6192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876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3"/>
          <p:cNvSpPr/>
          <p:nvPr/>
        </p:nvSpPr>
        <p:spPr>
          <a:xfrm rot="-5400000">
            <a:off x="4381667" y="3320267"/>
            <a:ext cx="167600" cy="38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43"/>
          <p:cNvSpPr/>
          <p:nvPr/>
        </p:nvSpPr>
        <p:spPr>
          <a:xfrm>
            <a:off x="4706467" y="630617"/>
            <a:ext cx="7306800" cy="6192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876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411" y="3472835"/>
            <a:ext cx="2357943" cy="16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 txBox="1"/>
          <p:nvPr/>
        </p:nvSpPr>
        <p:spPr>
          <a:xfrm>
            <a:off x="9690434" y="2371096"/>
            <a:ext cx="366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 err="1"/>
              <a:t>Sparsification</a:t>
            </a:r>
            <a:endParaRPr sz="2400" dirty="0"/>
          </a:p>
        </p:txBody>
      </p:sp>
      <p:sp>
        <p:nvSpPr>
          <p:cNvPr id="581" name="Google Shape;581;p43"/>
          <p:cNvSpPr txBox="1"/>
          <p:nvPr/>
        </p:nvSpPr>
        <p:spPr>
          <a:xfrm>
            <a:off x="9963234" y="2815885"/>
            <a:ext cx="3114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dirty="0">
                <a:solidFill>
                  <a:srgbClr val="FF0000"/>
                </a:solidFill>
              </a:rPr>
              <a:t>(Association value)</a:t>
            </a:r>
            <a:endParaRPr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38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0055D0-E9F8-E816-E25E-3C6441C5D277}"/>
              </a:ext>
            </a:extLst>
          </p:cNvPr>
          <p:cNvSpPr/>
          <p:nvPr/>
        </p:nvSpPr>
        <p:spPr>
          <a:xfrm>
            <a:off x="6314440" y="4452176"/>
            <a:ext cx="1895101" cy="478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547;p43">
            <a:extLst>
              <a:ext uri="{FF2B5EF4-FFF2-40B4-BE49-F238E27FC236}">
                <a16:creationId xmlns:a16="http://schemas.microsoft.com/office/drawing/2014/main" id="{6DF39315-6B14-FEB7-F761-4131AAAB22BC}"/>
              </a:ext>
            </a:extLst>
          </p:cNvPr>
          <p:cNvSpPr/>
          <p:nvPr/>
        </p:nvSpPr>
        <p:spPr>
          <a:xfrm>
            <a:off x="0" y="-8358"/>
            <a:ext cx="12204079" cy="54071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7278D2-3221-22C5-F47A-14266CE1C1BB}"/>
              </a:ext>
            </a:extLst>
          </p:cNvPr>
          <p:cNvSpPr/>
          <p:nvPr/>
        </p:nvSpPr>
        <p:spPr>
          <a:xfrm rot="5400000">
            <a:off x="7866270" y="1972603"/>
            <a:ext cx="2198477" cy="117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83512-593B-789C-FF4C-328792DEA35D}"/>
              </a:ext>
            </a:extLst>
          </p:cNvPr>
          <p:cNvSpPr/>
          <p:nvPr/>
        </p:nvSpPr>
        <p:spPr>
          <a:xfrm>
            <a:off x="6226734" y="2431228"/>
            <a:ext cx="615815" cy="885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7FCBD7-7067-8504-1D85-DF88D1956E5F}"/>
              </a:ext>
            </a:extLst>
          </p:cNvPr>
          <p:cNvSpPr/>
          <p:nvPr/>
        </p:nvSpPr>
        <p:spPr>
          <a:xfrm>
            <a:off x="10812534" y="4282001"/>
            <a:ext cx="194745" cy="554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Google Shape;227;p22">
            <a:extLst>
              <a:ext uri="{FF2B5EF4-FFF2-40B4-BE49-F238E27FC236}">
                <a16:creationId xmlns:a16="http://schemas.microsoft.com/office/drawing/2014/main" id="{D96B65E2-0868-0C6F-6892-7490D84D6C66}"/>
              </a:ext>
            </a:extLst>
          </p:cNvPr>
          <p:cNvSpPr/>
          <p:nvPr/>
        </p:nvSpPr>
        <p:spPr>
          <a:xfrm>
            <a:off x="174846" y="6262182"/>
            <a:ext cx="11993174" cy="57224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Shotgun data showed consistency with amplicon data at level of sample variation and differentially abundant bacteria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51" name="Google Shape;174;p20">
            <a:extLst>
              <a:ext uri="{FF2B5EF4-FFF2-40B4-BE49-F238E27FC236}">
                <a16:creationId xmlns:a16="http://schemas.microsoft.com/office/drawing/2014/main" id="{373E31B0-5075-5281-31C5-61F7C19A72F4}"/>
              </a:ext>
            </a:extLst>
          </p:cNvPr>
          <p:cNvSpPr txBox="1"/>
          <p:nvPr/>
        </p:nvSpPr>
        <p:spPr>
          <a:xfrm>
            <a:off x="462256" y="-18939"/>
            <a:ext cx="1281744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2. </a:t>
            </a:r>
            <a:r>
              <a:rPr lang="fr-FR" sz="2000" b="1" dirty="0" err="1">
                <a:solidFill>
                  <a:schemeClr val="bg1"/>
                </a:solidFill>
              </a:rPr>
              <a:t>Harnessing</a:t>
            </a:r>
            <a:r>
              <a:rPr lang="fr-FR" sz="2000" b="1" dirty="0">
                <a:solidFill>
                  <a:schemeClr val="bg1"/>
                </a:solidFill>
              </a:rPr>
              <a:t> the power of </a:t>
            </a:r>
            <a:r>
              <a:rPr lang="fr-FR" sz="2000" b="1" dirty="0" err="1">
                <a:solidFill>
                  <a:schemeClr val="bg1"/>
                </a:solidFill>
              </a:rPr>
              <a:t>shotgun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sequencing</a:t>
            </a:r>
            <a:r>
              <a:rPr lang="fr-FR" sz="2000" b="1" dirty="0">
                <a:solidFill>
                  <a:schemeClr val="bg1"/>
                </a:solidFill>
              </a:rPr>
              <a:t> for </a:t>
            </a:r>
            <a:r>
              <a:rPr lang="fr-FR" sz="2000" b="1" dirty="0" err="1">
                <a:solidFill>
                  <a:schemeClr val="bg1"/>
                </a:solidFill>
              </a:rPr>
              <a:t>IgA-bound</a:t>
            </a:r>
            <a:r>
              <a:rPr lang="fr-FR" sz="2000" b="1" dirty="0">
                <a:solidFill>
                  <a:schemeClr val="bg1"/>
                </a:solidFill>
              </a:rPr>
              <a:t> and </a:t>
            </a:r>
            <a:r>
              <a:rPr lang="fr-FR" sz="2000" b="1" dirty="0" err="1">
                <a:solidFill>
                  <a:schemeClr val="bg1"/>
                </a:solidFill>
              </a:rPr>
              <a:t>IgA</a:t>
            </a:r>
            <a:r>
              <a:rPr lang="fr-FR" sz="2000" b="1" dirty="0">
                <a:solidFill>
                  <a:schemeClr val="bg1"/>
                </a:solidFill>
              </a:rPr>
              <a:t>-free taxa </a:t>
            </a:r>
            <a:r>
              <a:rPr lang="fr-FR" sz="2000" b="1" dirty="0" err="1">
                <a:solidFill>
                  <a:schemeClr val="bg1"/>
                </a:solidFill>
              </a:rPr>
              <a:t>analysis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8DAFFA7-0BC5-82FE-8600-1A5073DB08FA}"/>
              </a:ext>
            </a:extLst>
          </p:cNvPr>
          <p:cNvSpPr/>
          <p:nvPr/>
        </p:nvSpPr>
        <p:spPr>
          <a:xfrm>
            <a:off x="5780314" y="2589738"/>
            <a:ext cx="203644" cy="460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8955D2-B41A-23BA-1213-49D493DA6A32}"/>
              </a:ext>
            </a:extLst>
          </p:cNvPr>
          <p:cNvSpPr/>
          <p:nvPr/>
        </p:nvSpPr>
        <p:spPr>
          <a:xfrm>
            <a:off x="8536093" y="1942070"/>
            <a:ext cx="172740" cy="443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CB581D7-C355-E977-9889-5310598029E1}"/>
              </a:ext>
            </a:extLst>
          </p:cNvPr>
          <p:cNvSpPr/>
          <p:nvPr/>
        </p:nvSpPr>
        <p:spPr>
          <a:xfrm>
            <a:off x="8544571" y="2661002"/>
            <a:ext cx="167707" cy="443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E83110-4787-A2A2-EF71-2073E18A30E9}"/>
              </a:ext>
            </a:extLst>
          </p:cNvPr>
          <p:cNvSpPr/>
          <p:nvPr/>
        </p:nvSpPr>
        <p:spPr>
          <a:xfrm>
            <a:off x="8856925" y="1161546"/>
            <a:ext cx="172740" cy="443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954C3E20-1BBD-07B0-E8C3-FD6155A35071}"/>
              </a:ext>
            </a:extLst>
          </p:cNvPr>
          <p:cNvGrpSpPr/>
          <p:nvPr/>
        </p:nvGrpSpPr>
        <p:grpSpPr>
          <a:xfrm>
            <a:off x="-50198" y="532356"/>
            <a:ext cx="12684508" cy="3208052"/>
            <a:chOff x="-50198" y="532356"/>
            <a:chExt cx="12684508" cy="320805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E60E43C-4125-88B9-40F8-C784DB24BAA7}"/>
                </a:ext>
              </a:extLst>
            </p:cNvPr>
            <p:cNvSpPr txBox="1"/>
            <p:nvPr/>
          </p:nvSpPr>
          <p:spPr>
            <a:xfrm>
              <a:off x="4688312" y="1864710"/>
              <a:ext cx="77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(n =16)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5FEEE04-FC2E-4F1E-DC9D-DC3295BE103A}"/>
                </a:ext>
              </a:extLst>
            </p:cNvPr>
            <p:cNvSpPr txBox="1"/>
            <p:nvPr/>
          </p:nvSpPr>
          <p:spPr>
            <a:xfrm>
              <a:off x="4689152" y="1650313"/>
              <a:ext cx="926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(n =16)</a:t>
              </a:r>
            </a:p>
          </p:txBody>
        </p: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C888F483-9264-B6A4-A8E5-CD8B551F6D0C}"/>
                </a:ext>
              </a:extLst>
            </p:cNvPr>
            <p:cNvGrpSpPr/>
            <p:nvPr/>
          </p:nvGrpSpPr>
          <p:grpSpPr>
            <a:xfrm>
              <a:off x="-50198" y="532356"/>
              <a:ext cx="12684508" cy="3208052"/>
              <a:chOff x="-50198" y="532356"/>
              <a:chExt cx="12684508" cy="3208052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C3F74C4D-249E-2416-3826-B8451AB676A3}"/>
                  </a:ext>
                </a:extLst>
              </p:cNvPr>
              <p:cNvGrpSpPr/>
              <p:nvPr/>
            </p:nvGrpSpPr>
            <p:grpSpPr>
              <a:xfrm>
                <a:off x="976737" y="572819"/>
                <a:ext cx="11657573" cy="3167589"/>
                <a:chOff x="976737" y="572819"/>
                <a:chExt cx="11657573" cy="3167589"/>
              </a:xfrm>
            </p:grpSpPr>
            <p:sp>
              <p:nvSpPr>
                <p:cNvPr id="8" name="Google Shape;87;p14">
                  <a:extLst>
                    <a:ext uri="{FF2B5EF4-FFF2-40B4-BE49-F238E27FC236}">
                      <a16:creationId xmlns:a16="http://schemas.microsoft.com/office/drawing/2014/main" id="{9E128CC7-A730-917B-308E-D150D22F4894}"/>
                    </a:ext>
                  </a:extLst>
                </p:cNvPr>
                <p:cNvSpPr txBox="1"/>
                <p:nvPr/>
              </p:nvSpPr>
              <p:spPr>
                <a:xfrm>
                  <a:off x="6482404" y="594186"/>
                  <a:ext cx="911552" cy="574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en" sz="2133" b="1" dirty="0"/>
                    <a:t>b)</a:t>
                  </a:r>
                  <a:endParaRPr sz="2133" b="1" dirty="0"/>
                </a:p>
              </p:txBody>
            </p:sp>
            <p:grpSp>
              <p:nvGrpSpPr>
                <p:cNvPr id="114" name="Groupe 113">
                  <a:extLst>
                    <a:ext uri="{FF2B5EF4-FFF2-40B4-BE49-F238E27FC236}">
                      <a16:creationId xmlns:a16="http://schemas.microsoft.com/office/drawing/2014/main" id="{8DB276F2-C653-5A76-98A9-54A69A972698}"/>
                    </a:ext>
                  </a:extLst>
                </p:cNvPr>
                <p:cNvGrpSpPr/>
                <p:nvPr/>
              </p:nvGrpSpPr>
              <p:grpSpPr>
                <a:xfrm>
                  <a:off x="976737" y="633634"/>
                  <a:ext cx="6621691" cy="2502129"/>
                  <a:chOff x="976737" y="633634"/>
                  <a:chExt cx="6621691" cy="2502129"/>
                </a:xfrm>
              </p:grpSpPr>
              <p:sp>
                <p:nvSpPr>
                  <p:cNvPr id="7" name="Google Shape;87;p14">
                    <a:extLst>
                      <a:ext uri="{FF2B5EF4-FFF2-40B4-BE49-F238E27FC236}">
                        <a16:creationId xmlns:a16="http://schemas.microsoft.com/office/drawing/2014/main" id="{A53A064A-1FAC-5CAD-9459-14874F260D0D}"/>
                      </a:ext>
                    </a:extLst>
                  </p:cNvPr>
                  <p:cNvSpPr txBox="1"/>
                  <p:nvPr/>
                </p:nvSpPr>
                <p:spPr>
                  <a:xfrm>
                    <a:off x="976737" y="656907"/>
                    <a:ext cx="911552" cy="5744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spAutoFit/>
                  </a:bodyPr>
                  <a:lstStyle/>
                  <a:p>
                    <a:r>
                      <a:rPr lang="en" sz="2133" b="1" dirty="0"/>
                      <a:t>a)</a:t>
                    </a:r>
                    <a:endParaRPr sz="2133" b="1" dirty="0"/>
                  </a:p>
                </p:txBody>
              </p:sp>
              <p:grpSp>
                <p:nvGrpSpPr>
                  <p:cNvPr id="113" name="Groupe 112">
                    <a:extLst>
                      <a:ext uri="{FF2B5EF4-FFF2-40B4-BE49-F238E27FC236}">
                        <a16:creationId xmlns:a16="http://schemas.microsoft.com/office/drawing/2014/main" id="{9F741D29-BEA0-DC60-92D0-32E1882E181B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64" y="633634"/>
                    <a:ext cx="6289964" cy="2502129"/>
                    <a:chOff x="1308464" y="633634"/>
                    <a:chExt cx="6289964" cy="2502129"/>
                  </a:xfrm>
                </p:grpSpPr>
                <p:pic>
                  <p:nvPicPr>
                    <p:cNvPr id="3" name="Image 2">
                      <a:extLst>
                        <a:ext uri="{FF2B5EF4-FFF2-40B4-BE49-F238E27FC236}">
                          <a16:creationId xmlns:a16="http://schemas.microsoft.com/office/drawing/2014/main" id="{AE6A6DFF-2A8F-54A8-DF53-FBE59F4631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r="9330"/>
                    <a:stretch/>
                  </p:blipFill>
                  <p:spPr>
                    <a:xfrm>
                      <a:off x="1308464" y="633634"/>
                      <a:ext cx="2732556" cy="250212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ZoneTexte 13">
                      <a:extLst>
                        <a:ext uri="{FF2B5EF4-FFF2-40B4-BE49-F238E27FC236}">
                          <a16:creationId xmlns:a16="http://schemas.microsoft.com/office/drawing/2014/main" id="{9A1CD6D5-620A-0E4A-178C-8559717BCB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5813" y="2611319"/>
                      <a:ext cx="4482615" cy="297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</a:t>
                      </a:r>
                      <a:r>
                        <a:rPr lang="en-US" sz="1333" baseline="300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0.09787</a:t>
                      </a:r>
                      <a:r>
                        <a:rPr lang="en-US" sz="1333" dirty="0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33" i="1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0.0001)</a:t>
                      </a:r>
                      <a:endParaRPr lang="fr-FR" sz="1333" dirty="0"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ZoneTexte 21">
                      <a:extLst>
                        <a:ext uri="{FF2B5EF4-FFF2-40B4-BE49-F238E27FC236}">
                          <a16:creationId xmlns:a16="http://schemas.microsoft.com/office/drawing/2014/main" id="{1C313883-5062-1765-4AC0-17FF1C649E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6359" y="2481490"/>
                      <a:ext cx="14966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PERMANOVA</a:t>
                      </a:r>
                    </a:p>
                  </p:txBody>
                </p:sp>
                <p:grpSp>
                  <p:nvGrpSpPr>
                    <p:cNvPr id="52" name="Groupe 51">
                      <a:extLst>
                        <a:ext uri="{FF2B5EF4-FFF2-40B4-BE49-F238E27FC236}">
                          <a16:creationId xmlns:a16="http://schemas.microsoft.com/office/drawing/2014/main" id="{62F87AEC-029B-A29B-54C2-FD58EB2DC2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99229" y="1625802"/>
                      <a:ext cx="1299157" cy="505728"/>
                      <a:chOff x="7131158" y="4433318"/>
                      <a:chExt cx="1299157" cy="505728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F9543E6C-E138-7F9D-3CE7-355C76AFB4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1158" y="4462664"/>
                        <a:ext cx="178628" cy="186432"/>
                        <a:chOff x="7143094" y="3766347"/>
                        <a:chExt cx="208041" cy="208380"/>
                      </a:xfrm>
                    </p:grpSpPr>
                    <p:sp>
                      <p:nvSpPr>
                        <p:cNvPr id="59" name="Rectangle 58">
                          <a:extLst>
                            <a:ext uri="{FF2B5EF4-FFF2-40B4-BE49-F238E27FC236}">
                              <a16:creationId xmlns:a16="http://schemas.microsoft.com/office/drawing/2014/main" id="{3E0D52BC-4964-518B-99EB-ED52F99D1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43094" y="3766347"/>
                          <a:ext cx="208041" cy="208380"/>
                        </a:xfrm>
                        <a:prstGeom prst="rect">
                          <a:avLst/>
                        </a:prstGeom>
                        <a:solidFill>
                          <a:srgbClr val="FFA6B2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 dirty="0"/>
                        </a:p>
                      </p:txBody>
                    </p:sp>
                    <p:sp>
                      <p:nvSpPr>
                        <p:cNvPr id="60" name="Ellipse 59">
                          <a:extLst>
                            <a:ext uri="{FF2B5EF4-FFF2-40B4-BE49-F238E27FC236}">
                              <a16:creationId xmlns:a16="http://schemas.microsoft.com/office/drawing/2014/main" id="{D977BF71-7C8C-169C-862F-81CC02D8E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89976" y="3827746"/>
                          <a:ext cx="114276" cy="95016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grpSp>
                    <p:nvGrpSpPr>
                      <p:cNvPr id="54" name="Groupe 53">
                        <a:extLst>
                          <a:ext uri="{FF2B5EF4-FFF2-40B4-BE49-F238E27FC236}">
                            <a16:creationId xmlns:a16="http://schemas.microsoft.com/office/drawing/2014/main" id="{8D0D2868-EDC7-DBD9-6D0C-F7BFDBA703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1158" y="4717507"/>
                        <a:ext cx="178628" cy="195761"/>
                        <a:chOff x="7164019" y="4658699"/>
                        <a:chExt cx="208041" cy="208380"/>
                      </a:xfrm>
                    </p:grpSpPr>
                    <p:sp>
                      <p:nvSpPr>
                        <p:cNvPr id="57" name="Rectangle 56">
                          <a:extLst>
                            <a:ext uri="{FF2B5EF4-FFF2-40B4-BE49-F238E27FC236}">
                              <a16:creationId xmlns:a16="http://schemas.microsoft.com/office/drawing/2014/main" id="{7154E950-6026-2A42-AC52-617EB7779E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64019" y="4658699"/>
                          <a:ext cx="208041" cy="20838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 dirty="0"/>
                        </a:p>
                      </p:txBody>
                    </p:sp>
                    <p:sp>
                      <p:nvSpPr>
                        <p:cNvPr id="58" name="Triangle 57">
                          <a:extLst>
                            <a:ext uri="{FF2B5EF4-FFF2-40B4-BE49-F238E27FC236}">
                              <a16:creationId xmlns:a16="http://schemas.microsoft.com/office/drawing/2014/main" id="{735D6AF8-FDAB-3FA3-46F8-8487364171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97869" y="4701867"/>
                          <a:ext cx="138074" cy="99553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55" name="ZoneTexte 54">
                        <a:extLst>
                          <a:ext uri="{FF2B5EF4-FFF2-40B4-BE49-F238E27FC236}">
                            <a16:creationId xmlns:a16="http://schemas.microsoft.com/office/drawing/2014/main" id="{E95F7209-6734-BCEF-EA55-F9F0C527F1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4216" y="4433318"/>
                        <a:ext cx="11460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sz="1000" dirty="0" err="1"/>
                          <a:t>IgA_pos</a:t>
                        </a:r>
                        <a:endParaRPr lang="fr-FR" sz="1000" dirty="0"/>
                      </a:p>
                    </p:txBody>
                  </p:sp>
                  <p:sp>
                    <p:nvSpPr>
                      <p:cNvPr id="56" name="ZoneTexte 55">
                        <a:extLst>
                          <a:ext uri="{FF2B5EF4-FFF2-40B4-BE49-F238E27FC236}">
                            <a16:creationId xmlns:a16="http://schemas.microsoft.com/office/drawing/2014/main" id="{FEB77B80-F1B1-F236-8AB3-3B9C399823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72761" y="4692825"/>
                        <a:ext cx="114609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sz="1000" dirty="0" err="1"/>
                          <a:t>IgA_neg</a:t>
                        </a:r>
                        <a:endParaRPr lang="fr-FR" sz="1000" dirty="0"/>
                      </a:p>
                    </p:txBody>
                  </p:sp>
                </p:grpSp>
              </p:grpSp>
            </p:grpSp>
            <p:grpSp>
              <p:nvGrpSpPr>
                <p:cNvPr id="112" name="Groupe 111">
                  <a:extLst>
                    <a:ext uri="{FF2B5EF4-FFF2-40B4-BE49-F238E27FC236}">
                      <a16:creationId xmlns:a16="http://schemas.microsoft.com/office/drawing/2014/main" id="{EEAC2072-89F3-1CF8-7599-FF763C90BAC2}"/>
                    </a:ext>
                  </a:extLst>
                </p:cNvPr>
                <p:cNvGrpSpPr/>
                <p:nvPr/>
              </p:nvGrpSpPr>
              <p:grpSpPr>
                <a:xfrm>
                  <a:off x="7029959" y="572819"/>
                  <a:ext cx="5604351" cy="3167589"/>
                  <a:chOff x="7029959" y="572819"/>
                  <a:chExt cx="5604351" cy="3167589"/>
                </a:xfrm>
              </p:grpSpPr>
              <p:pic>
                <p:nvPicPr>
                  <p:cNvPr id="2" name="Image 1">
                    <a:extLst>
                      <a:ext uri="{FF2B5EF4-FFF2-40B4-BE49-F238E27FC236}">
                        <a16:creationId xmlns:a16="http://schemas.microsoft.com/office/drawing/2014/main" id="{236D9DCF-FCD7-7429-D8AF-F7AC7529B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0218" t="5359" r="8996"/>
                  <a:stretch/>
                </p:blipFill>
                <p:spPr>
                  <a:xfrm>
                    <a:off x="8786144" y="572819"/>
                    <a:ext cx="2316350" cy="3167589"/>
                  </a:xfrm>
                  <a:prstGeom prst="rect">
                    <a:avLst/>
                  </a:prstGeom>
                </p:spPr>
              </p:pic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4F2E2A4E-26CB-71A5-BC06-0A9CF5627E45}"/>
                      </a:ext>
                    </a:extLst>
                  </p:cNvPr>
                  <p:cNvSpPr/>
                  <p:nvPr/>
                </p:nvSpPr>
                <p:spPr>
                  <a:xfrm>
                    <a:off x="11288870" y="2252330"/>
                    <a:ext cx="167707" cy="161784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1DCA71-1797-67A4-212E-7D263BE2DE71}"/>
                      </a:ext>
                    </a:extLst>
                  </p:cNvPr>
                  <p:cNvSpPr/>
                  <p:nvPr/>
                </p:nvSpPr>
                <p:spPr>
                  <a:xfrm>
                    <a:off x="11288869" y="2518502"/>
                    <a:ext cx="167708" cy="16317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2" name="ZoneTexte 71">
                    <a:extLst>
                      <a:ext uri="{FF2B5EF4-FFF2-40B4-BE49-F238E27FC236}">
                        <a16:creationId xmlns:a16="http://schemas.microsoft.com/office/drawing/2014/main" id="{DD2D360F-5313-0919-913F-CA00967C35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8211" y="2183673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IgA_pos</a:t>
                    </a:r>
                    <a:endParaRPr lang="fr-FR" sz="1100" dirty="0"/>
                  </a:p>
                </p:txBody>
              </p:sp>
              <p:sp>
                <p:nvSpPr>
                  <p:cNvPr id="73" name="ZoneTexte 72">
                    <a:extLst>
                      <a:ext uri="{FF2B5EF4-FFF2-40B4-BE49-F238E27FC236}">
                        <a16:creationId xmlns:a16="http://schemas.microsoft.com/office/drawing/2014/main" id="{783A2463-4CB9-C502-B00A-5AC663E81AD8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372" y="2444995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IgA_neg</a:t>
                    </a:r>
                    <a:endParaRPr lang="fr-FR" sz="1100" dirty="0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E772A93-A947-BD45-C24E-9D8B8C809F67}"/>
                      </a:ext>
                    </a:extLst>
                  </p:cNvPr>
                  <p:cNvSpPr/>
                  <p:nvPr/>
                </p:nvSpPr>
                <p:spPr>
                  <a:xfrm>
                    <a:off x="10998228" y="1374454"/>
                    <a:ext cx="167707" cy="4436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99207234-2DCD-A065-CF40-85537AF07EC0}"/>
                      </a:ext>
                    </a:extLst>
                  </p:cNvPr>
                  <p:cNvSpPr/>
                  <p:nvPr/>
                </p:nvSpPr>
                <p:spPr>
                  <a:xfrm>
                    <a:off x="10978005" y="732349"/>
                    <a:ext cx="167707" cy="4436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2" name="ZoneTexte 81">
                    <a:extLst>
                      <a:ext uri="{FF2B5EF4-FFF2-40B4-BE49-F238E27FC236}">
                        <a16:creationId xmlns:a16="http://schemas.microsoft.com/office/drawing/2014/main" id="{18433835-0774-EB35-03B5-78C88793A9D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9906" y="717102"/>
                    <a:ext cx="493987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r>
                      <a:rPr lang="fr-FR" sz="500" dirty="0"/>
                      <a:t>*</a:t>
                    </a:r>
                  </a:p>
                  <a:p>
                    <a:r>
                      <a:rPr lang="fr-FR" sz="500" dirty="0"/>
                      <a:t>*</a:t>
                    </a: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BA28FAEF-9C74-8794-BA33-192940EC414B}"/>
                      </a:ext>
                    </a:extLst>
                  </p:cNvPr>
                  <p:cNvSpPr/>
                  <p:nvPr/>
                </p:nvSpPr>
                <p:spPr>
                  <a:xfrm>
                    <a:off x="10975574" y="2148197"/>
                    <a:ext cx="167707" cy="4436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609E93A-41F6-EA54-41F8-9D0B0C904D8B}"/>
                      </a:ext>
                    </a:extLst>
                  </p:cNvPr>
                  <p:cNvSpPr/>
                  <p:nvPr/>
                </p:nvSpPr>
                <p:spPr>
                  <a:xfrm>
                    <a:off x="10973438" y="2810569"/>
                    <a:ext cx="167707" cy="4436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F8BAD25E-0292-8A5D-C74C-D33BD7572DF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9905" y="1498198"/>
                    <a:ext cx="49398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endParaRPr lang="fr-FR" sz="500" dirty="0"/>
                  </a:p>
                </p:txBody>
              </p:sp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0B3ABEAA-BDFE-9F4C-2B27-5B9D192C7E9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1656" y="2215148"/>
                    <a:ext cx="49398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endParaRPr lang="fr-FR" sz="500" dirty="0"/>
                  </a:p>
                </p:txBody>
              </p:sp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1B1AEB26-7D29-02B3-55FE-5FB262AF5441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8941" y="2911495"/>
                    <a:ext cx="49398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500" dirty="0"/>
                      <a:t>*</a:t>
                    </a:r>
                    <a:br>
                      <a:rPr lang="fr-FR" sz="500" dirty="0"/>
                    </a:br>
                    <a:endParaRPr lang="fr-FR" sz="500" dirty="0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D4EB4FEC-F33F-B4BA-5D63-0D53C604EB74}"/>
                      </a:ext>
                    </a:extLst>
                  </p:cNvPr>
                  <p:cNvSpPr/>
                  <p:nvPr/>
                </p:nvSpPr>
                <p:spPr>
                  <a:xfrm>
                    <a:off x="8685355" y="692140"/>
                    <a:ext cx="214188" cy="25808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08" name="ZoneTexte 107">
                    <a:extLst>
                      <a:ext uri="{FF2B5EF4-FFF2-40B4-BE49-F238E27FC236}">
                        <a16:creationId xmlns:a16="http://schemas.microsoft.com/office/drawing/2014/main" id="{5B13A322-A097-2043-5E01-CFE3B5E120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9959" y="688440"/>
                    <a:ext cx="199108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Coprococcus_A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catus</a:t>
                    </a:r>
                    <a:endParaRPr lang="fr-FR" sz="1600" i="1" dirty="0"/>
                  </a:p>
                </p:txBody>
              </p:sp>
              <p:sp>
                <p:nvSpPr>
                  <p:cNvPr id="109" name="ZoneTexte 108">
                    <a:extLst>
                      <a:ext uri="{FF2B5EF4-FFF2-40B4-BE49-F238E27FC236}">
                        <a16:creationId xmlns:a16="http://schemas.microsoft.com/office/drawing/2014/main" id="{F79496C3-5598-381A-9AB0-0BD3BB95BDA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517" y="1353069"/>
                    <a:ext cx="136990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Limivivens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sp</a:t>
                    </a:r>
                    <a:r>
                      <a:rPr lang="fr-FR" sz="1600" i="1" dirty="0"/>
                      <a:t>.</a:t>
                    </a:r>
                  </a:p>
                </p:txBody>
              </p:sp>
              <p:sp>
                <p:nvSpPr>
                  <p:cNvPr id="110" name="ZoneTexte 109">
                    <a:extLst>
                      <a:ext uri="{FF2B5EF4-FFF2-40B4-BE49-F238E27FC236}">
                        <a16:creationId xmlns:a16="http://schemas.microsoft.com/office/drawing/2014/main" id="{5B788A85-1400-5357-C362-19C3C1E4BA70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368" y="2075434"/>
                    <a:ext cx="175434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Bariatricus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comes</a:t>
                    </a:r>
                    <a:endParaRPr lang="fr-FR" sz="1600" i="1" dirty="0"/>
                  </a:p>
                </p:txBody>
              </p:sp>
              <p:sp>
                <p:nvSpPr>
                  <p:cNvPr id="111" name="ZoneTexte 110">
                    <a:extLst>
                      <a:ext uri="{FF2B5EF4-FFF2-40B4-BE49-F238E27FC236}">
                        <a16:creationId xmlns:a16="http://schemas.microsoft.com/office/drawing/2014/main" id="{1A6C79A1-FA08-2AAF-7DE5-21B91F3B1479}"/>
                      </a:ext>
                    </a:extLst>
                  </p:cNvPr>
                  <p:cNvSpPr txBox="1"/>
                  <p:nvPr/>
                </p:nvSpPr>
                <p:spPr>
                  <a:xfrm>
                    <a:off x="7039151" y="2834536"/>
                    <a:ext cx="198867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Selimonas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intestinalis</a:t>
                    </a:r>
                    <a:endParaRPr lang="fr-FR" sz="1600" i="1" dirty="0"/>
                  </a:p>
                </p:txBody>
              </p:sp>
            </p:grpSp>
          </p:grp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AB54FD7-9A00-328B-7649-16DCE9C42837}"/>
                  </a:ext>
                </a:extLst>
              </p:cNvPr>
              <p:cNvSpPr/>
              <p:nvPr/>
            </p:nvSpPr>
            <p:spPr>
              <a:xfrm>
                <a:off x="-8003" y="532356"/>
                <a:ext cx="849854" cy="48077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34C3E94A-056C-6C92-D2A2-D7890922C041}"/>
                  </a:ext>
                </a:extLst>
              </p:cNvPr>
              <p:cNvSpPr txBox="1"/>
              <p:nvPr/>
            </p:nvSpPr>
            <p:spPr>
              <a:xfrm>
                <a:off x="-50198" y="624333"/>
                <a:ext cx="2114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</a:rPr>
                  <a:t>CONTROL</a:t>
                </a:r>
              </a:p>
            </p:txBody>
          </p:sp>
        </p:grpSp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513EB784-070D-4299-5A5E-3FCDB7C668DA}"/>
              </a:ext>
            </a:extLst>
          </p:cNvPr>
          <p:cNvGrpSpPr/>
          <p:nvPr/>
        </p:nvGrpSpPr>
        <p:grpSpPr>
          <a:xfrm>
            <a:off x="-8003" y="3457452"/>
            <a:ext cx="12463891" cy="2750510"/>
            <a:chOff x="-8003" y="3457452"/>
            <a:chExt cx="12463891" cy="275051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5A8416F-38E0-AEC4-096C-C576EA1D1CF5}"/>
                </a:ext>
              </a:extLst>
            </p:cNvPr>
            <p:cNvSpPr txBox="1"/>
            <p:nvPr/>
          </p:nvSpPr>
          <p:spPr>
            <a:xfrm>
              <a:off x="4976437" y="4654150"/>
              <a:ext cx="926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(n =14)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916321F-8E51-6146-218B-352519ED6821}"/>
                </a:ext>
              </a:extLst>
            </p:cNvPr>
            <p:cNvSpPr txBox="1"/>
            <p:nvPr/>
          </p:nvSpPr>
          <p:spPr>
            <a:xfrm>
              <a:off x="4984540" y="4931149"/>
              <a:ext cx="926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(n =14)</a:t>
              </a:r>
            </a:p>
          </p:txBody>
        </p:sp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967033AD-29DF-3A4D-FADE-3BA9204B4285}"/>
                </a:ext>
              </a:extLst>
            </p:cNvPr>
            <p:cNvGrpSpPr/>
            <p:nvPr/>
          </p:nvGrpSpPr>
          <p:grpSpPr>
            <a:xfrm>
              <a:off x="-8003" y="3457452"/>
              <a:ext cx="12463891" cy="2750510"/>
              <a:chOff x="-8003" y="3457452"/>
              <a:chExt cx="12463891" cy="2750510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81F8D9DE-BEDF-0966-AD5B-100C60B0F846}"/>
                  </a:ext>
                </a:extLst>
              </p:cNvPr>
              <p:cNvGrpSpPr/>
              <p:nvPr/>
            </p:nvGrpSpPr>
            <p:grpSpPr>
              <a:xfrm>
                <a:off x="997805" y="3457452"/>
                <a:ext cx="11458083" cy="2750510"/>
                <a:chOff x="997805" y="3457452"/>
                <a:chExt cx="11458083" cy="2750510"/>
              </a:xfrm>
            </p:grpSpPr>
            <p:pic>
              <p:nvPicPr>
                <p:cNvPr id="4" name="Image 3">
                  <a:extLst>
                    <a:ext uri="{FF2B5EF4-FFF2-40B4-BE49-F238E27FC236}">
                      <a16:creationId xmlns:a16="http://schemas.microsoft.com/office/drawing/2014/main" id="{EFC3C3A2-DF84-0B00-E6A0-9CB426D4F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9320"/>
                <a:stretch/>
              </p:blipFill>
              <p:spPr>
                <a:xfrm>
                  <a:off x="1262605" y="3457452"/>
                  <a:ext cx="3036597" cy="2727912"/>
                </a:xfrm>
                <a:prstGeom prst="rect">
                  <a:avLst/>
                </a:prstGeom>
              </p:spPr>
            </p:pic>
            <p:sp>
              <p:nvSpPr>
                <p:cNvPr id="9" name="Google Shape;87;p14">
                  <a:extLst>
                    <a:ext uri="{FF2B5EF4-FFF2-40B4-BE49-F238E27FC236}">
                      <a16:creationId xmlns:a16="http://schemas.microsoft.com/office/drawing/2014/main" id="{A9531537-20E6-D899-F4B7-1C362756E8AF}"/>
                    </a:ext>
                  </a:extLst>
                </p:cNvPr>
                <p:cNvSpPr txBox="1"/>
                <p:nvPr/>
              </p:nvSpPr>
              <p:spPr>
                <a:xfrm>
                  <a:off x="997805" y="3473773"/>
                  <a:ext cx="911552" cy="574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en" sz="2133" b="1" dirty="0"/>
                    <a:t>c)</a:t>
                  </a:r>
                  <a:endParaRPr sz="2133" b="1" dirty="0"/>
                </a:p>
              </p:txBody>
            </p:sp>
            <p:sp>
              <p:nvSpPr>
                <p:cNvPr id="10" name="Google Shape;87;p14">
                  <a:extLst>
                    <a:ext uri="{FF2B5EF4-FFF2-40B4-BE49-F238E27FC236}">
                      <a16:creationId xmlns:a16="http://schemas.microsoft.com/office/drawing/2014/main" id="{4D2C3F45-0A93-DF02-8A33-AFD860D4B31D}"/>
                    </a:ext>
                  </a:extLst>
                </p:cNvPr>
                <p:cNvSpPr txBox="1"/>
                <p:nvPr/>
              </p:nvSpPr>
              <p:spPr>
                <a:xfrm>
                  <a:off x="6558491" y="3648331"/>
                  <a:ext cx="911552" cy="574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en" sz="2133" b="1" dirty="0"/>
                    <a:t>d)</a:t>
                  </a:r>
                  <a:endParaRPr sz="2133" b="1" dirty="0"/>
                </a:p>
              </p:txBody>
            </p: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10AB5C86-CA69-B699-3405-05D55A629D31}"/>
                    </a:ext>
                  </a:extLst>
                </p:cNvPr>
                <p:cNvSpPr txBox="1"/>
                <p:nvPr/>
              </p:nvSpPr>
              <p:spPr>
                <a:xfrm>
                  <a:off x="3285769" y="5646559"/>
                  <a:ext cx="2843345" cy="297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33" dirty="0">
                      <a:solidFill>
                        <a:srgbClr val="000000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(R</a:t>
                  </a:r>
                  <a:r>
                    <a:rPr lang="en-US" sz="1333" baseline="30000" dirty="0">
                      <a:solidFill>
                        <a:srgbClr val="000000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333" dirty="0">
                      <a:solidFill>
                        <a:srgbClr val="000000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= 0.09787</a:t>
                  </a:r>
                  <a:r>
                    <a:rPr lang="en-US" sz="1333" dirty="0"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333" i="1" dirty="0">
                      <a:solidFill>
                        <a:srgbClr val="000000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1333" dirty="0">
                      <a:solidFill>
                        <a:srgbClr val="000000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= 0.0001)</a:t>
                  </a:r>
                  <a:endParaRPr lang="fr-FR" sz="1333" dirty="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6B30B135-1E6C-1C6E-A126-7A80E72718E5}"/>
                    </a:ext>
                  </a:extLst>
                </p:cNvPr>
                <p:cNvSpPr txBox="1"/>
                <p:nvPr/>
              </p:nvSpPr>
              <p:spPr>
                <a:xfrm>
                  <a:off x="3739411" y="5489480"/>
                  <a:ext cx="149661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/>
                    <a:t>PERMANOVA</a:t>
                  </a:r>
                </a:p>
              </p:txBody>
            </p:sp>
            <p:grpSp>
              <p:nvGrpSpPr>
                <p:cNvPr id="61" name="Groupe 60">
                  <a:extLst>
                    <a:ext uri="{FF2B5EF4-FFF2-40B4-BE49-F238E27FC236}">
                      <a16:creationId xmlns:a16="http://schemas.microsoft.com/office/drawing/2014/main" id="{E3167BF2-659F-B86B-B87B-C1D3FEB8EBFD}"/>
                    </a:ext>
                  </a:extLst>
                </p:cNvPr>
                <p:cNvGrpSpPr/>
                <p:nvPr/>
              </p:nvGrpSpPr>
              <p:grpSpPr>
                <a:xfrm>
                  <a:off x="4387869" y="4687185"/>
                  <a:ext cx="1284473" cy="504573"/>
                  <a:chOff x="7131158" y="4437426"/>
                  <a:chExt cx="1284473" cy="504573"/>
                </a:xfrm>
              </p:grpSpPr>
              <p:grpSp>
                <p:nvGrpSpPr>
                  <p:cNvPr id="62" name="Groupe 61">
                    <a:extLst>
                      <a:ext uri="{FF2B5EF4-FFF2-40B4-BE49-F238E27FC236}">
                        <a16:creationId xmlns:a16="http://schemas.microsoft.com/office/drawing/2014/main" id="{4930D36A-9785-64FB-38BA-D462B3F2936C}"/>
                      </a:ext>
                    </a:extLst>
                  </p:cNvPr>
                  <p:cNvGrpSpPr/>
                  <p:nvPr/>
                </p:nvGrpSpPr>
                <p:grpSpPr>
                  <a:xfrm>
                    <a:off x="7131158" y="4462664"/>
                    <a:ext cx="178628" cy="186432"/>
                    <a:chOff x="7143094" y="3766347"/>
                    <a:chExt cx="208041" cy="208380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58B2FBAB-8FAD-8743-869A-F0CA4888EF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3094" y="3766347"/>
                      <a:ext cx="208041" cy="208380"/>
                    </a:xfrm>
                    <a:prstGeom prst="rect">
                      <a:avLst/>
                    </a:prstGeom>
                    <a:solidFill>
                      <a:srgbClr val="FFA6B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7D032B47-267E-6625-34A5-D23A8EF46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976" y="3827746"/>
                      <a:ext cx="114276" cy="95016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63" name="Groupe 62">
                    <a:extLst>
                      <a:ext uri="{FF2B5EF4-FFF2-40B4-BE49-F238E27FC236}">
                        <a16:creationId xmlns:a16="http://schemas.microsoft.com/office/drawing/2014/main" id="{A5C22E2A-2F8D-24FB-5D92-8F331D176366}"/>
                      </a:ext>
                    </a:extLst>
                  </p:cNvPr>
                  <p:cNvGrpSpPr/>
                  <p:nvPr/>
                </p:nvGrpSpPr>
                <p:grpSpPr>
                  <a:xfrm>
                    <a:off x="7131158" y="4717507"/>
                    <a:ext cx="178628" cy="195761"/>
                    <a:chOff x="7164019" y="4658699"/>
                    <a:chExt cx="208041" cy="208380"/>
                  </a:xfrm>
                </p:grpSpPr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53218EE0-8830-6688-B2E0-1617A74F7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4019" y="4658699"/>
                      <a:ext cx="208041" cy="2083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67" name="Triangle 66">
                      <a:extLst>
                        <a:ext uri="{FF2B5EF4-FFF2-40B4-BE49-F238E27FC236}">
                          <a16:creationId xmlns:a16="http://schemas.microsoft.com/office/drawing/2014/main" id="{1DFAC07C-FDB4-AEF2-AFDA-6DFFE06D24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869" y="4701867"/>
                      <a:ext cx="138074" cy="99553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64" name="ZoneTexte 63">
                    <a:extLst>
                      <a:ext uri="{FF2B5EF4-FFF2-40B4-BE49-F238E27FC236}">
                        <a16:creationId xmlns:a16="http://schemas.microsoft.com/office/drawing/2014/main" id="{698D941D-DA76-6110-B3AE-F2A31E615BED}"/>
                      </a:ext>
                    </a:extLst>
                  </p:cNvPr>
                  <p:cNvSpPr txBox="1"/>
                  <p:nvPr/>
                </p:nvSpPr>
                <p:spPr>
                  <a:xfrm>
                    <a:off x="7269532" y="4437426"/>
                    <a:ext cx="11460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000" dirty="0" err="1"/>
                      <a:t>IgA_pos</a:t>
                    </a:r>
                    <a:endParaRPr lang="fr-FR" sz="1000" dirty="0"/>
                  </a:p>
                </p:txBody>
              </p:sp>
              <p:sp>
                <p:nvSpPr>
                  <p:cNvPr id="65" name="ZoneTexte 64">
                    <a:extLst>
                      <a:ext uri="{FF2B5EF4-FFF2-40B4-BE49-F238E27FC236}">
                        <a16:creationId xmlns:a16="http://schemas.microsoft.com/office/drawing/2014/main" id="{21C6C534-32A4-BCA7-408F-362D694120B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4728" y="4695778"/>
                    <a:ext cx="11460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000" dirty="0" err="1"/>
                      <a:t>IgA_neg</a:t>
                    </a:r>
                    <a:endParaRPr lang="fr-FR" sz="1000" dirty="0"/>
                  </a:p>
                </p:txBody>
              </p:sp>
            </p:grpSp>
            <p:grpSp>
              <p:nvGrpSpPr>
                <p:cNvPr id="123" name="Groupe 122">
                  <a:extLst>
                    <a:ext uri="{FF2B5EF4-FFF2-40B4-BE49-F238E27FC236}">
                      <a16:creationId xmlns:a16="http://schemas.microsoft.com/office/drawing/2014/main" id="{EA4A81E9-F139-FC87-9994-763B0FDCEFE7}"/>
                    </a:ext>
                  </a:extLst>
                </p:cNvPr>
                <p:cNvGrpSpPr/>
                <p:nvPr/>
              </p:nvGrpSpPr>
              <p:grpSpPr>
                <a:xfrm>
                  <a:off x="7157867" y="3998357"/>
                  <a:ext cx="5298021" cy="2209605"/>
                  <a:chOff x="7060978" y="3997816"/>
                  <a:chExt cx="5298021" cy="2209605"/>
                </a:xfrm>
              </p:grpSpPr>
              <p:pic>
                <p:nvPicPr>
                  <p:cNvPr id="31" name="Image 30">
                    <a:extLst>
                      <a:ext uri="{FF2B5EF4-FFF2-40B4-BE49-F238E27FC236}">
                        <a16:creationId xmlns:a16="http://schemas.microsoft.com/office/drawing/2014/main" id="{F7FD5BE9-D4D0-22E7-FE21-DFCFC5ADB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1387" t="18959" r="9490"/>
                  <a:stretch/>
                </p:blipFill>
                <p:spPr>
                  <a:xfrm>
                    <a:off x="8525024" y="3997816"/>
                    <a:ext cx="2142032" cy="2209605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8BDE293A-BD71-E884-33D6-F4F00DC078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46471" y="4533791"/>
                    <a:ext cx="957944" cy="1069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76035A9-3221-BB68-F135-37674E769E92}"/>
                      </a:ext>
                    </a:extLst>
                  </p:cNvPr>
                  <p:cNvSpPr/>
                  <p:nvPr/>
                </p:nvSpPr>
                <p:spPr>
                  <a:xfrm>
                    <a:off x="8428672" y="4439904"/>
                    <a:ext cx="194745" cy="5543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30" name="ZoneTexte 29">
                    <a:extLst>
                      <a:ext uri="{FF2B5EF4-FFF2-40B4-BE49-F238E27FC236}">
                        <a16:creationId xmlns:a16="http://schemas.microsoft.com/office/drawing/2014/main" id="{1BDC6398-413A-03FC-676D-D9B5E2EEB0AA}"/>
                      </a:ext>
                    </a:extLst>
                  </p:cNvPr>
                  <p:cNvSpPr txBox="1"/>
                  <p:nvPr/>
                </p:nvSpPr>
                <p:spPr>
                  <a:xfrm>
                    <a:off x="7060978" y="4529080"/>
                    <a:ext cx="26371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i="1" dirty="0" err="1"/>
                      <a:t>Bariatricus</a:t>
                    </a:r>
                    <a:r>
                      <a:rPr lang="fr-FR" sz="1600" i="1" dirty="0"/>
                      <a:t> </a:t>
                    </a:r>
                    <a:r>
                      <a:rPr lang="fr-FR" sz="1600" i="1" dirty="0" err="1"/>
                      <a:t>comes</a:t>
                    </a:r>
                    <a:endParaRPr lang="fr-FR" sz="1600" i="1" dirty="0"/>
                  </a:p>
                </p:txBody>
              </p:sp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D0069148-6B90-4A59-083A-D5C87F8EB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1068" y="4483290"/>
                    <a:ext cx="493987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700" dirty="0"/>
                      <a:t>*</a:t>
                    </a:r>
                  </a:p>
                  <a:p>
                    <a:r>
                      <a:rPr lang="fr-FR" sz="700" dirty="0"/>
                      <a:t>*</a:t>
                    </a:r>
                    <a:br>
                      <a:rPr lang="fr-FR" sz="700" dirty="0"/>
                    </a:br>
                    <a:r>
                      <a:rPr lang="fr-FR" sz="700" dirty="0"/>
                      <a:t>*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19C17C6-9EC4-E7A0-7233-AD31E350C9A1}"/>
                      </a:ext>
                    </a:extLst>
                  </p:cNvPr>
                  <p:cNvSpPr/>
                  <p:nvPr/>
                </p:nvSpPr>
                <p:spPr>
                  <a:xfrm>
                    <a:off x="11057292" y="4205399"/>
                    <a:ext cx="167707" cy="161784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3D26C35F-DF1E-DA54-CB01-DF4DED7C3787}"/>
                      </a:ext>
                    </a:extLst>
                  </p:cNvPr>
                  <p:cNvSpPr/>
                  <p:nvPr/>
                </p:nvSpPr>
                <p:spPr>
                  <a:xfrm>
                    <a:off x="11054337" y="4501604"/>
                    <a:ext cx="167708" cy="16317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82D6547D-60CF-0A23-0D96-1E6622B79B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2899" y="4158833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IgA_pos</a:t>
                    </a:r>
                    <a:endParaRPr lang="fr-FR" sz="1100" dirty="0"/>
                  </a:p>
                </p:txBody>
              </p:sp>
              <p:sp>
                <p:nvSpPr>
                  <p:cNvPr id="77" name="ZoneTexte 76">
                    <a:extLst>
                      <a:ext uri="{FF2B5EF4-FFF2-40B4-BE49-F238E27FC236}">
                        <a16:creationId xmlns:a16="http://schemas.microsoft.com/office/drawing/2014/main" id="{1F5198C9-5A66-6AA7-A897-B9CC765D3E07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2900" y="4439904"/>
                    <a:ext cx="114609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100" dirty="0" err="1"/>
                      <a:t>IgA_neg</a:t>
                    </a:r>
                    <a:endParaRPr lang="fr-FR" sz="1100" dirty="0"/>
                  </a:p>
                </p:txBody>
              </p:sp>
            </p:grp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B39359C-E2A3-6A10-2856-71BDFE448041}"/>
                  </a:ext>
                </a:extLst>
              </p:cNvPr>
              <p:cNvSpPr/>
              <p:nvPr/>
            </p:nvSpPr>
            <p:spPr>
              <a:xfrm>
                <a:off x="-5325" y="3648331"/>
                <a:ext cx="467581" cy="4789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16A6C583-FB1E-B94F-ACD8-6BD3AC00D174}"/>
                  </a:ext>
                </a:extLst>
              </p:cNvPr>
              <p:cNvSpPr txBox="1"/>
              <p:nvPr/>
            </p:nvSpPr>
            <p:spPr>
              <a:xfrm>
                <a:off x="-8003" y="3740408"/>
                <a:ext cx="2114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</a:rPr>
                  <a:t>CIS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98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46857" y="-32470"/>
            <a:ext cx="12285713" cy="602998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39725" y="-101207"/>
            <a:ext cx="1026427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 b="1" dirty="0">
                <a:solidFill>
                  <a:schemeClr val="lt1"/>
                </a:solidFill>
              </a:rPr>
              <a:t>Multiple sclerosis (MS), a chronic neurological disorder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493867" y="798067"/>
            <a:ext cx="312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600" u="sng"/>
          </a:p>
        </p:txBody>
      </p:sp>
      <p:sp>
        <p:nvSpPr>
          <p:cNvPr id="72" name="Google Shape;72;p14"/>
          <p:cNvSpPr txBox="1"/>
          <p:nvPr/>
        </p:nvSpPr>
        <p:spPr>
          <a:xfrm>
            <a:off x="175704" y="2547295"/>
            <a:ext cx="312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0951E2D-5DB8-93AF-0E4F-07B4C218858C}"/>
              </a:ext>
            </a:extLst>
          </p:cNvPr>
          <p:cNvGrpSpPr/>
          <p:nvPr/>
        </p:nvGrpSpPr>
        <p:grpSpPr>
          <a:xfrm>
            <a:off x="6835772" y="3190422"/>
            <a:ext cx="4993846" cy="3648490"/>
            <a:chOff x="6835772" y="3190422"/>
            <a:chExt cx="4993846" cy="364849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3558802-7FB9-041E-DDAF-B55908C0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772" y="3190422"/>
              <a:ext cx="4993846" cy="3239119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310D926-25CF-7E5B-53A3-EFE4C85CA9EC}"/>
                </a:ext>
              </a:extLst>
            </p:cNvPr>
            <p:cNvSpPr txBox="1"/>
            <p:nvPr/>
          </p:nvSpPr>
          <p:spPr>
            <a:xfrm>
              <a:off x="9457394" y="6442933"/>
              <a:ext cx="2372224" cy="395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(</a:t>
              </a:r>
              <a:r>
                <a:rPr lang="fr-FR" dirty="0" err="1"/>
                <a:t>Macin</a:t>
              </a:r>
              <a:r>
                <a:rPr lang="fr-FR" i="1" dirty="0"/>
                <a:t> et al., </a:t>
              </a:r>
              <a:r>
                <a:rPr lang="fr-FR" dirty="0"/>
                <a:t>2020)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1A6A8CBB-33EC-0F36-6FBC-AFA4CBB11928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24786E2-B135-40F8-DF24-5CE07FBDCD8F}"/>
              </a:ext>
            </a:extLst>
          </p:cNvPr>
          <p:cNvGrpSpPr/>
          <p:nvPr/>
        </p:nvGrpSpPr>
        <p:grpSpPr>
          <a:xfrm>
            <a:off x="-105273" y="264609"/>
            <a:ext cx="12593873" cy="3111987"/>
            <a:chOff x="-105273" y="264609"/>
            <a:chExt cx="12593873" cy="3111987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-75324" y="707807"/>
              <a:ext cx="6081186" cy="984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186262">
                <a:buSzPts val="1400"/>
              </a:pPr>
              <a:r>
                <a:rPr lang="en" sz="2400" dirty="0"/>
                <a:t>- A heterogenous autoimmune </a:t>
              </a:r>
              <a:r>
                <a:rPr lang="en" sz="2400" dirty="0">
                  <a:solidFill>
                    <a:srgbClr val="FF0000"/>
                  </a:solidFill>
                </a:rPr>
                <a:t>demyelinating</a:t>
              </a:r>
              <a:r>
                <a:rPr lang="en" sz="2400" dirty="0"/>
                <a:t> </a:t>
              </a:r>
            </a:p>
            <a:p>
              <a:pPr marL="186262">
                <a:buSzPts val="1400"/>
              </a:pPr>
              <a:r>
                <a:rPr lang="en" sz="2400" dirty="0"/>
                <a:t>     disorder of the central nervous system.</a:t>
              </a:r>
              <a:endParaRPr sz="2400" dirty="0"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-105273" y="1653088"/>
              <a:ext cx="4581594" cy="172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186262">
                <a:buSzPts val="1400"/>
              </a:pPr>
              <a:r>
                <a:rPr lang="en" sz="2400" dirty="0"/>
                <a:t>- </a:t>
              </a:r>
              <a:r>
                <a:rPr lang="fr-FR" sz="2400" dirty="0" err="1"/>
                <a:t>Around</a:t>
              </a:r>
              <a:r>
                <a:rPr lang="fr-FR" sz="2400" dirty="0"/>
                <a:t> </a:t>
              </a:r>
              <a:r>
                <a:rPr lang="fr-FR" sz="2400" dirty="0">
                  <a:solidFill>
                    <a:srgbClr val="FF0000"/>
                  </a:solidFill>
                </a:rPr>
                <a:t>2.8 million people</a:t>
              </a:r>
              <a:r>
                <a:rPr lang="fr-FR" sz="2400" dirty="0"/>
                <a:t> are </a:t>
              </a:r>
              <a:r>
                <a:rPr lang="fr-FR" sz="2400" dirty="0" err="1"/>
                <a:t>estimated</a:t>
              </a:r>
              <a:r>
                <a:rPr lang="fr-FR" sz="2400" dirty="0"/>
                <a:t> to live </a:t>
              </a:r>
              <a:r>
                <a:rPr lang="fr-FR" sz="2400" dirty="0" err="1"/>
                <a:t>with</a:t>
              </a:r>
              <a:r>
                <a:rPr lang="fr-FR" sz="2400" dirty="0"/>
                <a:t> MS </a:t>
              </a:r>
              <a:r>
                <a:rPr lang="fr-FR" sz="2400" dirty="0" err="1"/>
                <a:t>worldwide</a:t>
              </a:r>
              <a:r>
                <a:rPr lang="fr-FR" sz="2400" dirty="0"/>
                <a:t> (Walton </a:t>
              </a:r>
              <a:r>
                <a:rPr lang="fr-FR" sz="2400" i="1" dirty="0"/>
                <a:t>et al</a:t>
              </a:r>
              <a:r>
                <a:rPr lang="fr-FR" sz="2400" dirty="0"/>
                <a:t>., 2020)</a:t>
              </a:r>
            </a:p>
            <a:p>
              <a:pPr marL="186262">
                <a:buSzPts val="1400"/>
              </a:pPr>
              <a:endParaRPr sz="2400" dirty="0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F9D659B-83C5-2BF6-E791-1A774F20C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071" t="28340" b="36249"/>
            <a:stretch/>
          </p:blipFill>
          <p:spPr>
            <a:xfrm>
              <a:off x="6131791" y="264609"/>
              <a:ext cx="6356809" cy="2767841"/>
            </a:xfrm>
            <a:prstGeom prst="rect">
              <a:avLst/>
            </a:prstGeom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9028BDB5-8BEF-1F80-FB3A-3A0FA972E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012" y="1871112"/>
              <a:ext cx="378110" cy="4629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34FD36B-47D6-3BCC-00BC-27092753C6E9}"/>
                </a:ext>
              </a:extLst>
            </p:cNvPr>
            <p:cNvSpPr txBox="1"/>
            <p:nvPr/>
          </p:nvSpPr>
          <p:spPr>
            <a:xfrm>
              <a:off x="7635169" y="2307163"/>
              <a:ext cx="312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Myelin</a:t>
              </a:r>
              <a:r>
                <a:rPr lang="fr-FR" dirty="0"/>
                <a:t> </a:t>
              </a:r>
              <a:r>
                <a:rPr lang="fr-FR" dirty="0" err="1"/>
                <a:t>sheath</a:t>
              </a:r>
              <a:r>
                <a:rPr lang="fr-FR" dirty="0"/>
                <a:t> breakdown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7053902-B3F8-1E30-06B5-5870544E369A}"/>
              </a:ext>
            </a:extLst>
          </p:cNvPr>
          <p:cNvGrpSpPr/>
          <p:nvPr/>
        </p:nvGrpSpPr>
        <p:grpSpPr>
          <a:xfrm>
            <a:off x="-758649" y="3141102"/>
            <a:ext cx="7230512" cy="3172754"/>
            <a:chOff x="-758649" y="3141102"/>
            <a:chExt cx="7230512" cy="3172754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045CCDC-45E4-E149-B133-D8E526F1A73C}"/>
                </a:ext>
              </a:extLst>
            </p:cNvPr>
            <p:cNvCxnSpPr>
              <a:cxnSpLocks/>
            </p:cNvCxnSpPr>
            <p:nvPr/>
          </p:nvCxnSpPr>
          <p:spPr>
            <a:xfrm>
              <a:off x="1852296" y="4664221"/>
              <a:ext cx="20038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05952D1-6C37-5775-99DB-B58B6B408426}"/>
                </a:ext>
              </a:extLst>
            </p:cNvPr>
            <p:cNvGrpSpPr/>
            <p:nvPr/>
          </p:nvGrpSpPr>
          <p:grpSpPr>
            <a:xfrm>
              <a:off x="-758649" y="3141102"/>
              <a:ext cx="7230512" cy="3172754"/>
              <a:chOff x="-758649" y="3141102"/>
              <a:chExt cx="7230512" cy="3172754"/>
            </a:xfrm>
          </p:grpSpPr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75992C9-9579-6681-F9EA-95B3833EEC8F}"/>
                  </a:ext>
                </a:extLst>
              </p:cNvPr>
              <p:cNvSpPr txBox="1"/>
              <p:nvPr/>
            </p:nvSpPr>
            <p:spPr>
              <a:xfrm>
                <a:off x="1890269" y="3141102"/>
                <a:ext cx="4581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 err="1"/>
                  <a:t>Clinical</a:t>
                </a:r>
                <a:r>
                  <a:rPr lang="fr-FR" sz="2400" b="1" u="sng" dirty="0"/>
                  <a:t> </a:t>
                </a:r>
                <a:r>
                  <a:rPr lang="fr-FR" sz="2400" b="1" u="sng" dirty="0" err="1"/>
                  <a:t>development</a:t>
                </a:r>
                <a:endParaRPr lang="fr-FR" sz="2400" b="1" u="sng" dirty="0"/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C9A1C65-1B56-8030-56E0-FAD5256F19EE}"/>
                  </a:ext>
                </a:extLst>
              </p:cNvPr>
              <p:cNvSpPr txBox="1"/>
              <p:nvPr/>
            </p:nvSpPr>
            <p:spPr>
              <a:xfrm>
                <a:off x="-758649" y="5605970"/>
                <a:ext cx="35482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Early</a:t>
                </a:r>
                <a:r>
                  <a:rPr lang="fr-FR" sz="2000" dirty="0"/>
                  <a:t> acute </a:t>
                </a:r>
                <a:r>
                  <a:rPr lang="fr-FR" sz="2000" dirty="0" err="1"/>
                  <a:t>onset</a:t>
                </a:r>
                <a:endParaRPr lang="fr-FR" sz="2000" dirty="0"/>
              </a:p>
              <a:p>
                <a:pPr algn="ctr"/>
                <a:r>
                  <a:rPr lang="fr-FR" sz="2000" dirty="0"/>
                  <a:t> of MS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549B5-D0C6-CDAC-CCE0-448DCE876C98}"/>
                  </a:ext>
                </a:extLst>
              </p:cNvPr>
              <p:cNvSpPr/>
              <p:nvPr/>
            </p:nvSpPr>
            <p:spPr>
              <a:xfrm>
                <a:off x="190931" y="3934203"/>
                <a:ext cx="1567111" cy="164770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89A7658-3488-1409-E3BB-1B93A918CBB5}"/>
                  </a:ext>
                </a:extLst>
              </p:cNvPr>
              <p:cNvSpPr txBox="1"/>
              <p:nvPr/>
            </p:nvSpPr>
            <p:spPr>
              <a:xfrm>
                <a:off x="250142" y="4017451"/>
                <a:ext cx="147816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2400" b="1" dirty="0" err="1">
                    <a:solidFill>
                      <a:schemeClr val="bg1"/>
                    </a:solidFill>
                  </a:rPr>
                  <a:t>Clinically</a:t>
                </a:r>
                <a:endParaRPr lang="fr-FR" sz="2400" b="1" dirty="0">
                  <a:solidFill>
                    <a:schemeClr val="bg1"/>
                  </a:solidFill>
                </a:endParaRPr>
              </a:p>
              <a:p>
                <a:r>
                  <a:rPr lang="fr-FR" sz="2400" b="1" dirty="0">
                    <a:solidFill>
                      <a:schemeClr val="bg1"/>
                    </a:solidFill>
                  </a:rPr>
                  <a:t>  </a:t>
                </a:r>
                <a:r>
                  <a:rPr lang="fr-FR" sz="2400" b="1" dirty="0" err="1">
                    <a:solidFill>
                      <a:schemeClr val="bg1"/>
                    </a:solidFill>
                  </a:rPr>
                  <a:t>Isolated</a:t>
                </a:r>
                <a:r>
                  <a:rPr lang="fr-FR" sz="2400" b="1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sz="2400" b="1" dirty="0">
                    <a:solidFill>
                      <a:schemeClr val="bg1"/>
                    </a:solidFill>
                  </a:rPr>
                  <a:t>Syndrome</a:t>
                </a:r>
              </a:p>
              <a:p>
                <a:r>
                  <a:rPr lang="fr-FR" sz="2400" b="1" dirty="0">
                    <a:solidFill>
                      <a:schemeClr val="bg1"/>
                    </a:solidFill>
                  </a:rPr>
                  <a:t>     (CIS)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24E7C93-93CD-6FED-7BB1-83EFC985D0A0}"/>
                  </a:ext>
                </a:extLst>
              </p:cNvPr>
              <p:cNvSpPr/>
              <p:nvPr/>
            </p:nvSpPr>
            <p:spPr>
              <a:xfrm>
                <a:off x="3966396" y="3934203"/>
                <a:ext cx="1567111" cy="1647701"/>
              </a:xfrm>
              <a:prstGeom prst="rect">
                <a:avLst/>
              </a:prstGeom>
              <a:solidFill>
                <a:srgbClr val="7365A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5985EB76-E5F7-EC11-2E78-9B95505089B1}"/>
                  </a:ext>
                </a:extLst>
              </p:cNvPr>
              <p:cNvSpPr txBox="1"/>
              <p:nvPr/>
            </p:nvSpPr>
            <p:spPr>
              <a:xfrm>
                <a:off x="3810239" y="4390832"/>
                <a:ext cx="18334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Progressive</a:t>
                </a:r>
              </a:p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MS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F704B7F-9B8A-42B1-08E0-07A31227E875}"/>
                  </a:ext>
                </a:extLst>
              </p:cNvPr>
              <p:cNvSpPr txBox="1"/>
              <p:nvPr/>
            </p:nvSpPr>
            <p:spPr>
              <a:xfrm>
                <a:off x="2923593" y="5660321"/>
                <a:ext cx="35482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Late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chronic</a:t>
                </a:r>
                <a:r>
                  <a:rPr lang="fr-FR" sz="2000" dirty="0"/>
                  <a:t> MS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9B97950-D02C-BEB1-2DAC-918CD91CD730}"/>
                  </a:ext>
                </a:extLst>
              </p:cNvPr>
              <p:cNvSpPr txBox="1"/>
              <p:nvPr/>
            </p:nvSpPr>
            <p:spPr>
              <a:xfrm>
                <a:off x="1868248" y="4243876"/>
                <a:ext cx="2236742" cy="428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20-80% of patients</a:t>
                </a:r>
                <a:endParaRPr lang="fr-FR" dirty="0"/>
              </a:p>
            </p:txBody>
          </p:sp>
        </p:grp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27F19C5-2B0F-1483-7622-7C8498497123}"/>
              </a:ext>
            </a:extLst>
          </p:cNvPr>
          <p:cNvGrpSpPr/>
          <p:nvPr/>
        </p:nvGrpSpPr>
        <p:grpSpPr>
          <a:xfrm>
            <a:off x="2092213" y="4603514"/>
            <a:ext cx="3625529" cy="1500230"/>
            <a:chOff x="2092213" y="4603514"/>
            <a:chExt cx="3625529" cy="150023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049AA38-8384-B648-AF01-77A18562F4B5}"/>
                </a:ext>
              </a:extLst>
            </p:cNvPr>
            <p:cNvSpPr txBox="1"/>
            <p:nvPr/>
          </p:nvSpPr>
          <p:spPr>
            <a:xfrm>
              <a:off x="2610036" y="4603514"/>
              <a:ext cx="31077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0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6A71AA-D6D4-F135-409F-15C6F8228A1E}"/>
                </a:ext>
              </a:extLst>
            </p:cNvPr>
            <p:cNvSpPr txBox="1"/>
            <p:nvPr/>
          </p:nvSpPr>
          <p:spPr>
            <a:xfrm>
              <a:off x="2092213" y="5457413"/>
              <a:ext cx="272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Drivers of </a:t>
              </a:r>
              <a:r>
                <a:rPr lang="fr-FR" dirty="0" err="1"/>
                <a:t>disease</a:t>
              </a:r>
              <a:r>
                <a:rPr lang="fr-FR" dirty="0"/>
                <a:t> progression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8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FF6BEE-C887-C67E-A0A2-DCAFA62A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44"/>
          <a:stretch/>
        </p:blipFill>
        <p:spPr>
          <a:xfrm>
            <a:off x="216458" y="1425661"/>
            <a:ext cx="4960736" cy="449104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A2000FE-80FD-A39E-462D-E122734CC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66" t="39105" b="45546"/>
          <a:stretch/>
        </p:blipFill>
        <p:spPr>
          <a:xfrm>
            <a:off x="5177194" y="2703382"/>
            <a:ext cx="955913" cy="14512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C0F5A1-D018-668C-FE67-9E616D12E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0" r="11209"/>
          <a:stretch/>
        </p:blipFill>
        <p:spPr>
          <a:xfrm>
            <a:off x="5940932" y="1085714"/>
            <a:ext cx="4975876" cy="5170938"/>
          </a:xfrm>
          <a:prstGeom prst="rect">
            <a:avLst/>
          </a:prstGeom>
        </p:spPr>
      </p:pic>
      <p:sp>
        <p:nvSpPr>
          <p:cNvPr id="6" name="Google Shape;221;p22">
            <a:extLst>
              <a:ext uri="{FF2B5EF4-FFF2-40B4-BE49-F238E27FC236}">
                <a16:creationId xmlns:a16="http://schemas.microsoft.com/office/drawing/2014/main" id="{FAD3D1A3-58CF-3DEB-540C-2053FE7AB76D}"/>
              </a:ext>
            </a:extLst>
          </p:cNvPr>
          <p:cNvSpPr/>
          <p:nvPr/>
        </p:nvSpPr>
        <p:spPr>
          <a:xfrm>
            <a:off x="1" y="0"/>
            <a:ext cx="12266212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548;p43">
            <a:extLst>
              <a:ext uri="{FF2B5EF4-FFF2-40B4-BE49-F238E27FC236}">
                <a16:creationId xmlns:a16="http://schemas.microsoft.com/office/drawing/2014/main" id="{CB8AE948-B390-8C3C-D898-313AD6933629}"/>
              </a:ext>
            </a:extLst>
          </p:cNvPr>
          <p:cNvSpPr txBox="1"/>
          <p:nvPr/>
        </p:nvSpPr>
        <p:spPr>
          <a:xfrm>
            <a:off x="1175745" y="14470"/>
            <a:ext cx="10504800" cy="56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-FR" b="1" dirty="0">
                <a:solidFill>
                  <a:schemeClr val="lt1"/>
                </a:solidFill>
              </a:rPr>
              <a:t>3. </a:t>
            </a:r>
            <a:r>
              <a:rPr lang="fr-FR" b="1" dirty="0" err="1">
                <a:solidFill>
                  <a:schemeClr val="lt1"/>
                </a:solidFill>
              </a:rPr>
              <a:t>Differential</a:t>
            </a:r>
            <a:r>
              <a:rPr lang="fr-FR" b="1" dirty="0">
                <a:solidFill>
                  <a:schemeClr val="lt1"/>
                </a:solidFill>
              </a:rPr>
              <a:t> </a:t>
            </a:r>
            <a:r>
              <a:rPr lang="fr-FR" b="1" dirty="0" err="1">
                <a:solidFill>
                  <a:schemeClr val="lt1"/>
                </a:solidFill>
              </a:rPr>
              <a:t>abundance</a:t>
            </a:r>
            <a:r>
              <a:rPr lang="fr-FR" b="1" dirty="0">
                <a:solidFill>
                  <a:schemeClr val="lt1"/>
                </a:solidFill>
              </a:rPr>
              <a:t> </a:t>
            </a:r>
            <a:r>
              <a:rPr lang="fr-FR" b="1" dirty="0" err="1">
                <a:solidFill>
                  <a:schemeClr val="lt1"/>
                </a:solidFill>
              </a:rPr>
              <a:t>analysis</a:t>
            </a:r>
            <a:r>
              <a:rPr lang="fr-FR" b="1" dirty="0">
                <a:solidFill>
                  <a:schemeClr val="lt1"/>
                </a:solidFill>
              </a:rPr>
              <a:t> of </a:t>
            </a:r>
            <a:r>
              <a:rPr lang="fr-FR" b="1" dirty="0" err="1">
                <a:solidFill>
                  <a:schemeClr val="lt1"/>
                </a:solidFill>
              </a:rPr>
              <a:t>pre-sorted</a:t>
            </a:r>
            <a:r>
              <a:rPr lang="fr-FR" b="1" dirty="0">
                <a:solidFill>
                  <a:schemeClr val="lt1"/>
                </a:solidFill>
              </a:rPr>
              <a:t> </a:t>
            </a:r>
            <a:r>
              <a:rPr lang="fr-FR" b="1" dirty="0" err="1">
                <a:solidFill>
                  <a:schemeClr val="lt1"/>
                </a:solidFill>
              </a:rPr>
              <a:t>bacteria</a:t>
            </a:r>
            <a:r>
              <a:rPr lang="fr-FR" b="1" dirty="0">
                <a:solidFill>
                  <a:schemeClr val="lt1"/>
                </a:solidFill>
              </a:rPr>
              <a:t> and fungi in control, CIS and MS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375842-5EFC-8011-EF6A-15A4C3A46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66" t="39105" b="45546"/>
          <a:stretch/>
        </p:blipFill>
        <p:spPr>
          <a:xfrm>
            <a:off x="11202589" y="2703382"/>
            <a:ext cx="955913" cy="1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7EE035-DB55-EC6B-CD4D-37E28055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51" y="892969"/>
            <a:ext cx="10363098" cy="5737924"/>
          </a:xfrm>
          <a:prstGeom prst="rect">
            <a:avLst/>
          </a:prstGeom>
        </p:spPr>
      </p:pic>
      <p:sp>
        <p:nvSpPr>
          <p:cNvPr id="5" name="Google Shape;547;p43">
            <a:extLst>
              <a:ext uri="{FF2B5EF4-FFF2-40B4-BE49-F238E27FC236}">
                <a16:creationId xmlns:a16="http://schemas.microsoft.com/office/drawing/2014/main" id="{7D914EDC-A066-450E-0EDA-1089B6F5A795}"/>
              </a:ext>
            </a:extLst>
          </p:cNvPr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548;p43">
            <a:extLst>
              <a:ext uri="{FF2B5EF4-FFF2-40B4-BE49-F238E27FC236}">
                <a16:creationId xmlns:a16="http://schemas.microsoft.com/office/drawing/2014/main" id="{4EB4FD26-8DA8-C8F2-B56B-F8D852B1B791}"/>
              </a:ext>
            </a:extLst>
          </p:cNvPr>
          <p:cNvSpPr txBox="1"/>
          <p:nvPr/>
        </p:nvSpPr>
        <p:spPr>
          <a:xfrm>
            <a:off x="550912" y="0"/>
            <a:ext cx="105048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2000" b="1" dirty="0">
                <a:solidFill>
                  <a:schemeClr val="lt1"/>
                </a:solidFill>
              </a:rPr>
              <a:t>4. Network </a:t>
            </a:r>
            <a:r>
              <a:rPr lang="fr-FR" sz="2000" b="1" dirty="0" err="1">
                <a:solidFill>
                  <a:schemeClr val="lt1"/>
                </a:solidFill>
              </a:rPr>
              <a:t>analysis</a:t>
            </a:r>
            <a:r>
              <a:rPr lang="fr-FR" sz="2000" b="1" dirty="0">
                <a:solidFill>
                  <a:schemeClr val="lt1"/>
                </a:solidFill>
              </a:rPr>
              <a:t> for </a:t>
            </a:r>
            <a:r>
              <a:rPr lang="fr-FR" sz="2000" b="1" dirty="0" err="1">
                <a:solidFill>
                  <a:schemeClr val="lt1"/>
                </a:solidFill>
              </a:rPr>
              <a:t>IgA</a:t>
            </a:r>
            <a:r>
              <a:rPr lang="fr-FR" sz="2000" b="1" dirty="0">
                <a:solidFill>
                  <a:schemeClr val="lt1"/>
                </a:solidFill>
              </a:rPr>
              <a:t>-binding </a:t>
            </a:r>
            <a:r>
              <a:rPr lang="fr-FR" sz="2000" b="1" dirty="0" err="1">
                <a:solidFill>
                  <a:schemeClr val="lt1"/>
                </a:solidFill>
              </a:rPr>
              <a:t>bacteria</a:t>
            </a:r>
            <a:r>
              <a:rPr lang="fr-FR" sz="2000" b="1" dirty="0">
                <a:solidFill>
                  <a:schemeClr val="lt1"/>
                </a:solidFill>
              </a:rPr>
              <a:t> </a:t>
            </a:r>
            <a:r>
              <a:rPr lang="fr-FR" sz="2000" b="1" dirty="0" err="1">
                <a:solidFill>
                  <a:schemeClr val="lt1"/>
                </a:solidFill>
              </a:rPr>
              <a:t>with</a:t>
            </a:r>
            <a:r>
              <a:rPr lang="fr-FR" sz="2000" b="1" dirty="0">
                <a:solidFill>
                  <a:schemeClr val="lt1"/>
                </a:solidFill>
              </a:rPr>
              <a:t> </a:t>
            </a:r>
            <a:r>
              <a:rPr lang="fr-FR" sz="2000" b="1" dirty="0" err="1">
                <a:solidFill>
                  <a:schemeClr val="lt1"/>
                </a:solidFill>
              </a:rPr>
              <a:t>species</a:t>
            </a:r>
            <a:r>
              <a:rPr lang="fr-FR" sz="2000" b="1" dirty="0">
                <a:solidFill>
                  <a:schemeClr val="lt1"/>
                </a:solidFill>
              </a:rPr>
              <a:t> labelling in control and CIS </a:t>
            </a:r>
            <a:r>
              <a:rPr lang="fr-FR" sz="2000" b="1" dirty="0" err="1">
                <a:solidFill>
                  <a:schemeClr val="lt1"/>
                </a:solidFill>
              </a:rPr>
              <a:t>subjects</a:t>
            </a:r>
            <a:endParaRPr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9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16" y="-18649"/>
            <a:ext cx="12192016" cy="429049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7" name="Google Shape;127;p20"/>
          <p:cNvCxnSpPr/>
          <p:nvPr/>
        </p:nvCxnSpPr>
        <p:spPr>
          <a:xfrm flipH="1">
            <a:off x="6339851" y="1909367"/>
            <a:ext cx="800" cy="3980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483" y="3404667"/>
            <a:ext cx="673768" cy="57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01" y="6296834"/>
            <a:ext cx="767601" cy="46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5871836" y="565333"/>
            <a:ext cx="767592" cy="797112"/>
          </a:xfrm>
          <a:prstGeom prst="flowChartMultidocumen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20"/>
          <p:cNvSpPr txBox="1"/>
          <p:nvPr/>
        </p:nvSpPr>
        <p:spPr>
          <a:xfrm>
            <a:off x="5801451" y="806084"/>
            <a:ext cx="161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>
                <a:solidFill>
                  <a:schemeClr val="lt1"/>
                </a:solidFill>
              </a:rPr>
              <a:t>FASTQ</a:t>
            </a:r>
            <a:endParaRPr sz="1333" b="1"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0" y="469900"/>
            <a:ext cx="4000800" cy="6388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00" y="675384"/>
            <a:ext cx="512000" cy="86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600" y="676900"/>
            <a:ext cx="419600" cy="8581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266500" y="703501"/>
            <a:ext cx="29476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 dirty="0"/>
              <a:t>Healthy donors and donors diagnosed with MS (</a:t>
            </a:r>
            <a:r>
              <a:rPr lang="en" sz="1333" b="1" dirty="0">
                <a:solidFill>
                  <a:srgbClr val="FF0000"/>
                </a:solidFill>
              </a:rPr>
              <a:t>CIS</a:t>
            </a:r>
            <a:r>
              <a:rPr lang="en" sz="1333" b="1" dirty="0"/>
              <a:t>)</a:t>
            </a:r>
            <a:endParaRPr sz="1333" b="1" dirty="0"/>
          </a:p>
        </p:txBody>
      </p:sp>
      <p:cxnSp>
        <p:nvCxnSpPr>
          <p:cNvPr id="136" name="Google Shape;136;p20"/>
          <p:cNvCxnSpPr/>
          <p:nvPr/>
        </p:nvCxnSpPr>
        <p:spPr>
          <a:xfrm>
            <a:off x="1850167" y="1306917"/>
            <a:ext cx="7600" cy="5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" name="Google Shape;13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100" y="1726367"/>
            <a:ext cx="456400" cy="6125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281767" y="1822333"/>
            <a:ext cx="2404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/>
              <a:t>Faecal sample collection</a:t>
            </a:r>
            <a:endParaRPr sz="1333" b="1"/>
          </a:p>
        </p:txBody>
      </p:sp>
      <p:cxnSp>
        <p:nvCxnSpPr>
          <p:cNvPr id="139" name="Google Shape;139;p20"/>
          <p:cNvCxnSpPr/>
          <p:nvPr/>
        </p:nvCxnSpPr>
        <p:spPr>
          <a:xfrm>
            <a:off x="1850167" y="2268017"/>
            <a:ext cx="7600" cy="5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0"/>
          <p:cNvSpPr txBox="1"/>
          <p:nvPr/>
        </p:nvSpPr>
        <p:spPr>
          <a:xfrm>
            <a:off x="1281767" y="2705017"/>
            <a:ext cx="22272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/>
              <a:t>Sample Filtration and Concentration</a:t>
            </a:r>
            <a:endParaRPr sz="1333" b="1"/>
          </a:p>
        </p:txBody>
      </p:sp>
      <p:cxnSp>
        <p:nvCxnSpPr>
          <p:cNvPr id="141" name="Google Shape;141;p20"/>
          <p:cNvCxnSpPr/>
          <p:nvPr/>
        </p:nvCxnSpPr>
        <p:spPr>
          <a:xfrm flipH="1">
            <a:off x="1001867" y="3281284"/>
            <a:ext cx="865600" cy="5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324" y="2687467"/>
            <a:ext cx="237961" cy="6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303" y="1855383"/>
            <a:ext cx="609467" cy="487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>
            <a:off x="2120533" y="3311967"/>
            <a:ext cx="830800" cy="6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>
            <a:stCxn id="146" idx="2"/>
          </p:cNvCxnSpPr>
          <p:nvPr/>
        </p:nvCxnSpPr>
        <p:spPr>
          <a:xfrm flipH="1">
            <a:off x="1094767" y="5047886"/>
            <a:ext cx="9600" cy="11590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949067" y="6282917"/>
            <a:ext cx="15212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/>
              <a:t>Cell sorting (IgA+, IgA-)</a:t>
            </a:r>
            <a:endParaRPr sz="1333" b="1"/>
          </a:p>
        </p:txBody>
      </p:sp>
      <p:sp>
        <p:nvSpPr>
          <p:cNvPr id="146" name="Google Shape;146;p20"/>
          <p:cNvSpPr txBox="1"/>
          <p:nvPr/>
        </p:nvSpPr>
        <p:spPr>
          <a:xfrm>
            <a:off x="5167" y="4596584"/>
            <a:ext cx="2198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/>
              <a:t>IgA Antibody labelling</a:t>
            </a:r>
            <a:endParaRPr sz="1333" b="1"/>
          </a:p>
        </p:txBody>
      </p:sp>
      <p:sp>
        <p:nvSpPr>
          <p:cNvPr id="148" name="Google Shape;148;p20"/>
          <p:cNvSpPr txBox="1"/>
          <p:nvPr/>
        </p:nvSpPr>
        <p:spPr>
          <a:xfrm>
            <a:off x="4029984" y="2342667"/>
            <a:ext cx="1521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/>
              <a:t>Library preparation and sequencing</a:t>
            </a:r>
            <a:endParaRPr sz="1333"/>
          </a:p>
        </p:txBody>
      </p:sp>
      <p:sp>
        <p:nvSpPr>
          <p:cNvPr id="149" name="Google Shape;149;p20"/>
          <p:cNvSpPr/>
          <p:nvPr/>
        </p:nvSpPr>
        <p:spPr>
          <a:xfrm>
            <a:off x="4237967" y="3162787"/>
            <a:ext cx="836000" cy="1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0"/>
          <p:cNvSpPr/>
          <p:nvPr/>
        </p:nvSpPr>
        <p:spPr>
          <a:xfrm>
            <a:off x="8576367" y="447633"/>
            <a:ext cx="835992" cy="797112"/>
          </a:xfrm>
          <a:prstGeom prst="flowChartMultidocumen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0"/>
          <p:cNvSpPr/>
          <p:nvPr/>
        </p:nvSpPr>
        <p:spPr>
          <a:xfrm>
            <a:off x="11168067" y="464148"/>
            <a:ext cx="835992" cy="764064"/>
          </a:xfrm>
          <a:prstGeom prst="flowChartMultidocumen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568" y="3912008"/>
            <a:ext cx="512001" cy="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501" y="3930567"/>
            <a:ext cx="696399" cy="54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6099" y="4414167"/>
            <a:ext cx="2104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IgA+ Bacteria or Phage</a:t>
            </a:r>
            <a:endParaRPr sz="1067"/>
          </a:p>
        </p:txBody>
      </p:sp>
      <p:sp>
        <p:nvSpPr>
          <p:cNvPr id="155" name="Google Shape;155;p20"/>
          <p:cNvSpPr txBox="1"/>
          <p:nvPr/>
        </p:nvSpPr>
        <p:spPr>
          <a:xfrm>
            <a:off x="2025684" y="4368051"/>
            <a:ext cx="1921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067"/>
              <a:t>Bacterial or viral suspension</a:t>
            </a:r>
            <a:endParaRPr sz="1067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904" y="5146760"/>
            <a:ext cx="456401" cy="32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11138568" y="640913"/>
            <a:ext cx="1276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>
                <a:solidFill>
                  <a:schemeClr val="lt1"/>
                </a:solidFill>
              </a:rPr>
              <a:t>FASTQ</a:t>
            </a:r>
            <a:endParaRPr sz="1333" b="1"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9695316" y="1686901"/>
            <a:ext cx="106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FASTQ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7813967" y="1226767"/>
            <a:ext cx="27156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b="1"/>
              <a:t>Shotgun whole genome data</a:t>
            </a:r>
            <a:endParaRPr sz="1200" b="1"/>
          </a:p>
        </p:txBody>
      </p:sp>
      <p:sp>
        <p:nvSpPr>
          <p:cNvPr id="160" name="Google Shape;160;p20"/>
          <p:cNvSpPr txBox="1"/>
          <p:nvPr/>
        </p:nvSpPr>
        <p:spPr>
          <a:xfrm>
            <a:off x="8510433" y="620384"/>
            <a:ext cx="161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b="1">
                <a:solidFill>
                  <a:schemeClr val="lt1"/>
                </a:solidFill>
              </a:rPr>
              <a:t>FASTQ</a:t>
            </a:r>
            <a:endParaRPr sz="1333" b="1">
              <a:solidFill>
                <a:schemeClr val="lt1"/>
              </a:solidFill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0997267" y="1128200"/>
            <a:ext cx="2310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b="1"/>
              <a:t>Virome data</a:t>
            </a:r>
            <a:endParaRPr sz="1200" b="1"/>
          </a:p>
        </p:txBody>
      </p:sp>
      <p:sp>
        <p:nvSpPr>
          <p:cNvPr id="162" name="Google Shape;162;p20"/>
          <p:cNvSpPr txBox="1"/>
          <p:nvPr/>
        </p:nvSpPr>
        <p:spPr>
          <a:xfrm>
            <a:off x="7942467" y="1428767"/>
            <a:ext cx="3225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(Illumina Novaseq 2 X 250bp)</a:t>
            </a:r>
            <a:endParaRPr sz="1067"/>
          </a:p>
        </p:txBody>
      </p:sp>
      <p:sp>
        <p:nvSpPr>
          <p:cNvPr id="163" name="Google Shape;163;p20"/>
          <p:cNvSpPr txBox="1"/>
          <p:nvPr/>
        </p:nvSpPr>
        <p:spPr>
          <a:xfrm>
            <a:off x="5220117" y="1476267"/>
            <a:ext cx="32256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(Illumina MiSeq 2 X 300bp)</a:t>
            </a:r>
            <a:endParaRPr sz="1200"/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13">
            <a:alphaModFix/>
          </a:blip>
          <a:srcRect l="14022" t="44886" r="23123" b="-6314"/>
          <a:stretch/>
        </p:blipFill>
        <p:spPr>
          <a:xfrm>
            <a:off x="5615568" y="2342683"/>
            <a:ext cx="1521201" cy="45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5229317" y="2746018"/>
            <a:ext cx="22632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067"/>
              <a:t>Amplicon sequence variant inference (</a:t>
            </a:r>
            <a:r>
              <a:rPr lang="en" sz="1067">
                <a:solidFill>
                  <a:srgbClr val="FF0000"/>
                </a:solidFill>
              </a:rPr>
              <a:t>DADA2</a:t>
            </a:r>
            <a:r>
              <a:rPr lang="en" sz="1067"/>
              <a:t>)</a:t>
            </a:r>
            <a:endParaRPr sz="1067"/>
          </a:p>
        </p:txBody>
      </p:sp>
      <p:cxnSp>
        <p:nvCxnSpPr>
          <p:cNvPr id="166" name="Google Shape;166;p20"/>
          <p:cNvCxnSpPr/>
          <p:nvPr/>
        </p:nvCxnSpPr>
        <p:spPr>
          <a:xfrm>
            <a:off x="6375733" y="3323667"/>
            <a:ext cx="800" cy="4660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167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20547" y="3792511"/>
            <a:ext cx="911200" cy="45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5554931" y="4286067"/>
            <a:ext cx="1993600" cy="73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Taxonomic classification using curated databases</a:t>
            </a:r>
            <a:endParaRPr sz="1067"/>
          </a:p>
          <a:p>
            <a:r>
              <a:rPr lang="en" sz="1067"/>
              <a:t>(</a:t>
            </a:r>
            <a:r>
              <a:rPr lang="en" sz="1067">
                <a:solidFill>
                  <a:srgbClr val="FF0000"/>
                </a:solidFill>
              </a:rPr>
              <a:t>GTDB</a:t>
            </a:r>
            <a:r>
              <a:rPr lang="en" sz="1067"/>
              <a:t>, </a:t>
            </a:r>
            <a:r>
              <a:rPr lang="en" sz="1067">
                <a:solidFill>
                  <a:srgbClr val="FF0000"/>
                </a:solidFill>
              </a:rPr>
              <a:t>SILVA</a:t>
            </a:r>
            <a:r>
              <a:rPr lang="en" sz="1067"/>
              <a:t>, </a:t>
            </a:r>
            <a:r>
              <a:rPr lang="en" sz="1067">
                <a:solidFill>
                  <a:srgbClr val="FF0000"/>
                </a:solidFill>
              </a:rPr>
              <a:t>UNITE</a:t>
            </a:r>
            <a:r>
              <a:rPr lang="en" sz="1067"/>
              <a:t>)</a:t>
            </a:r>
            <a:endParaRPr sz="1067"/>
          </a:p>
        </p:txBody>
      </p:sp>
      <p:cxnSp>
        <p:nvCxnSpPr>
          <p:cNvPr id="169" name="Google Shape;169;p20"/>
          <p:cNvCxnSpPr/>
          <p:nvPr/>
        </p:nvCxnSpPr>
        <p:spPr>
          <a:xfrm>
            <a:off x="6360517" y="5025667"/>
            <a:ext cx="800" cy="4660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20"/>
          <p:cNvSpPr txBox="1"/>
          <p:nvPr/>
        </p:nvSpPr>
        <p:spPr>
          <a:xfrm>
            <a:off x="5701667" y="5434800"/>
            <a:ext cx="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71" name="Google Shape;171;p20"/>
          <p:cNvSpPr/>
          <p:nvPr/>
        </p:nvSpPr>
        <p:spPr>
          <a:xfrm>
            <a:off x="6050279" y="5656451"/>
            <a:ext cx="696400" cy="643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172;p20"/>
          <p:cNvSpPr txBox="1"/>
          <p:nvPr/>
        </p:nvSpPr>
        <p:spPr>
          <a:xfrm>
            <a:off x="6099467" y="5626118"/>
            <a:ext cx="1022800" cy="65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667" b="1">
                <a:solidFill>
                  <a:srgbClr val="FF00FF"/>
                </a:solidFill>
              </a:rPr>
              <a:t>ASV_NA1</a:t>
            </a:r>
            <a:endParaRPr sz="667" b="1">
              <a:solidFill>
                <a:srgbClr val="FF00FF"/>
              </a:solidFill>
            </a:endParaRPr>
          </a:p>
          <a:p>
            <a:r>
              <a:rPr lang="en" sz="667" b="1">
                <a:solidFill>
                  <a:srgbClr val="3C78D8"/>
                </a:solidFill>
              </a:rPr>
              <a:t>ASV_NA2</a:t>
            </a:r>
            <a:endParaRPr sz="667" b="1">
              <a:solidFill>
                <a:srgbClr val="3C78D8"/>
              </a:solidFill>
            </a:endParaRPr>
          </a:p>
          <a:p>
            <a:r>
              <a:rPr lang="en" sz="667" b="1">
                <a:solidFill>
                  <a:srgbClr val="FF0000"/>
                </a:solidFill>
              </a:rPr>
              <a:t>ASV_NA3</a:t>
            </a:r>
            <a:endParaRPr sz="667" b="1">
              <a:solidFill>
                <a:srgbClr val="FF0000"/>
              </a:solidFill>
            </a:endParaRPr>
          </a:p>
          <a:p>
            <a:r>
              <a:rPr lang="en" sz="667" b="1">
                <a:solidFill>
                  <a:srgbClr val="6AA84F"/>
                </a:solidFill>
              </a:rPr>
              <a:t>ASV_NA4</a:t>
            </a:r>
            <a:endParaRPr sz="667" b="1">
              <a:solidFill>
                <a:srgbClr val="6AA84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4988867" y="6222700"/>
            <a:ext cx="281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/>
              <a:t>Clustering unclassified ASVs at 97% similarity</a:t>
            </a:r>
            <a:endParaRPr sz="1200"/>
          </a:p>
        </p:txBody>
      </p:sp>
      <p:sp>
        <p:nvSpPr>
          <p:cNvPr id="174" name="Google Shape;174;p20"/>
          <p:cNvSpPr txBox="1"/>
          <p:nvPr/>
        </p:nvSpPr>
        <p:spPr>
          <a:xfrm>
            <a:off x="3068467" y="-94354"/>
            <a:ext cx="856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</a:rPr>
              <a:t>5. Detailed Research Methodology </a:t>
            </a:r>
            <a:endParaRPr sz="2400" dirty="0">
              <a:solidFill>
                <a:schemeClr val="lt1"/>
              </a:solidFill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 flipH="1">
            <a:off x="8993951" y="1737984"/>
            <a:ext cx="800" cy="398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0"/>
          <p:cNvSpPr txBox="1"/>
          <p:nvPr/>
        </p:nvSpPr>
        <p:spPr>
          <a:xfrm>
            <a:off x="8221667" y="3119500"/>
            <a:ext cx="2465200" cy="73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Reference-based taxonomic classification (</a:t>
            </a:r>
            <a:r>
              <a:rPr lang="en" sz="1067">
                <a:solidFill>
                  <a:srgbClr val="FF0000"/>
                </a:solidFill>
              </a:rPr>
              <a:t>MetaPhlan</a:t>
            </a:r>
            <a:r>
              <a:rPr lang="en" sz="1067"/>
              <a:t>)</a:t>
            </a:r>
            <a:endParaRPr sz="1067"/>
          </a:p>
          <a:p>
            <a:r>
              <a:rPr lang="en" sz="1067"/>
              <a:t>and functional profiling (</a:t>
            </a:r>
            <a:r>
              <a:rPr lang="en" sz="1067">
                <a:solidFill>
                  <a:srgbClr val="FF0000"/>
                </a:solidFill>
              </a:rPr>
              <a:t>Humann</a:t>
            </a:r>
            <a:r>
              <a:rPr lang="en" sz="1067"/>
              <a:t>)</a:t>
            </a:r>
            <a:endParaRPr sz="1067"/>
          </a:p>
        </p:txBody>
      </p:sp>
      <p:sp>
        <p:nvSpPr>
          <p:cNvPr id="177" name="Google Shape;177;p20"/>
          <p:cNvSpPr txBox="1"/>
          <p:nvPr/>
        </p:nvSpPr>
        <p:spPr>
          <a:xfrm>
            <a:off x="5220119" y="1243551"/>
            <a:ext cx="2663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 b="1"/>
              <a:t>Amplicon sequencing data</a:t>
            </a:r>
            <a:endParaRPr sz="1200" b="1"/>
          </a:p>
        </p:txBody>
      </p:sp>
      <p:cxnSp>
        <p:nvCxnSpPr>
          <p:cNvPr id="178" name="Google Shape;178;p20"/>
          <p:cNvCxnSpPr/>
          <p:nvPr/>
        </p:nvCxnSpPr>
        <p:spPr>
          <a:xfrm flipH="1">
            <a:off x="9086551" y="3765067"/>
            <a:ext cx="4800" cy="510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0"/>
          <p:cNvSpPr txBox="1"/>
          <p:nvPr/>
        </p:nvSpPr>
        <p:spPr>
          <a:xfrm>
            <a:off x="8423651" y="4878151"/>
            <a:ext cx="2263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Strain-level profiling (Strainphlan)</a:t>
            </a:r>
            <a:endParaRPr sz="1067"/>
          </a:p>
        </p:txBody>
      </p:sp>
      <p:sp>
        <p:nvSpPr>
          <p:cNvPr id="180" name="Google Shape;180;p20"/>
          <p:cNvSpPr txBox="1"/>
          <p:nvPr/>
        </p:nvSpPr>
        <p:spPr>
          <a:xfrm>
            <a:off x="8510431" y="6384267"/>
            <a:ext cx="19212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Strain-sharing inference</a:t>
            </a:r>
            <a:endParaRPr sz="1067"/>
          </a:p>
          <a:p>
            <a:r>
              <a:rPr lang="en" sz="1067"/>
              <a:t>(</a:t>
            </a:r>
            <a:r>
              <a:rPr lang="en" sz="1067">
                <a:solidFill>
                  <a:srgbClr val="FF0000"/>
                </a:solidFill>
              </a:rPr>
              <a:t>StrainPhlan</a:t>
            </a:r>
            <a:r>
              <a:rPr lang="en" sz="1067"/>
              <a:t>)</a:t>
            </a:r>
            <a:endParaRPr sz="1067"/>
          </a:p>
        </p:txBody>
      </p:sp>
      <p:cxnSp>
        <p:nvCxnSpPr>
          <p:cNvPr id="181" name="Google Shape;181;p20"/>
          <p:cNvCxnSpPr/>
          <p:nvPr/>
        </p:nvCxnSpPr>
        <p:spPr>
          <a:xfrm flipH="1">
            <a:off x="9055200" y="5353084"/>
            <a:ext cx="800" cy="398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2" name="Google Shape;182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714333" y="5888153"/>
            <a:ext cx="767603" cy="632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0"/>
          <p:cNvCxnSpPr>
            <a:stCxn id="184" idx="0"/>
            <a:endCxn id="184" idx="2"/>
          </p:cNvCxnSpPr>
          <p:nvPr/>
        </p:nvCxnSpPr>
        <p:spPr>
          <a:xfrm>
            <a:off x="11452867" y="1909351"/>
            <a:ext cx="0" cy="615513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0"/>
          <p:cNvSpPr txBox="1"/>
          <p:nvPr/>
        </p:nvSpPr>
        <p:spPr>
          <a:xfrm>
            <a:off x="10997267" y="1909351"/>
            <a:ext cx="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85" name="Google Shape;185;p20"/>
          <p:cNvSpPr txBox="1"/>
          <p:nvPr/>
        </p:nvSpPr>
        <p:spPr>
          <a:xfrm>
            <a:off x="10583217" y="3365717"/>
            <a:ext cx="2263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Viral genome assembly</a:t>
            </a:r>
            <a:endParaRPr sz="1067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730567" y="2584714"/>
            <a:ext cx="1276000" cy="64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17">
            <a:alphaModFix/>
          </a:blip>
          <a:srcRect r="26340"/>
          <a:stretch/>
        </p:blipFill>
        <p:spPr>
          <a:xfrm>
            <a:off x="8510417" y="2188833"/>
            <a:ext cx="967900" cy="9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14350" y="4319702"/>
            <a:ext cx="767599" cy="691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10529567" y="1405368"/>
            <a:ext cx="27492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933"/>
              <a:t>(Illumina Novaseq 2 X 250bp)</a:t>
            </a:r>
            <a:endParaRPr sz="933"/>
          </a:p>
        </p:txBody>
      </p:sp>
      <p:sp>
        <p:nvSpPr>
          <p:cNvPr id="190" name="Google Shape;190;p20"/>
          <p:cNvSpPr txBox="1"/>
          <p:nvPr/>
        </p:nvSpPr>
        <p:spPr>
          <a:xfrm>
            <a:off x="11077767" y="4213651"/>
            <a:ext cx="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91" name="Google Shape;191;p20"/>
          <p:cNvSpPr txBox="1"/>
          <p:nvPr/>
        </p:nvSpPr>
        <p:spPr>
          <a:xfrm>
            <a:off x="10899900" y="4388651"/>
            <a:ext cx="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cxnSp>
        <p:nvCxnSpPr>
          <p:cNvPr id="192" name="Google Shape;192;p20"/>
          <p:cNvCxnSpPr/>
          <p:nvPr/>
        </p:nvCxnSpPr>
        <p:spPr>
          <a:xfrm>
            <a:off x="11448867" y="3915084"/>
            <a:ext cx="8000" cy="506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0"/>
          <p:cNvSpPr txBox="1"/>
          <p:nvPr/>
        </p:nvSpPr>
        <p:spPr>
          <a:xfrm>
            <a:off x="10518284" y="4798484"/>
            <a:ext cx="2263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Identifying viral contigs</a:t>
            </a:r>
            <a:endParaRPr sz="1067"/>
          </a:p>
        </p:txBody>
      </p:sp>
      <p:cxnSp>
        <p:nvCxnSpPr>
          <p:cNvPr id="194" name="Google Shape;194;p20"/>
          <p:cNvCxnSpPr/>
          <p:nvPr/>
        </p:nvCxnSpPr>
        <p:spPr>
          <a:xfrm>
            <a:off x="11364567" y="5448384"/>
            <a:ext cx="8000" cy="506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0"/>
          <p:cNvSpPr txBox="1"/>
          <p:nvPr/>
        </p:nvSpPr>
        <p:spPr>
          <a:xfrm>
            <a:off x="10644951" y="6323934"/>
            <a:ext cx="22632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Host and virome</a:t>
            </a:r>
            <a:endParaRPr sz="1067"/>
          </a:p>
          <a:p>
            <a:r>
              <a:rPr lang="en" sz="1067"/>
              <a:t>Taxonomic profiling</a:t>
            </a:r>
            <a:endParaRPr sz="1067"/>
          </a:p>
        </p:txBody>
      </p:sp>
      <p:sp>
        <p:nvSpPr>
          <p:cNvPr id="196" name="Google Shape;196;p20"/>
          <p:cNvSpPr txBox="1"/>
          <p:nvPr/>
        </p:nvSpPr>
        <p:spPr>
          <a:xfrm>
            <a:off x="9091367" y="3815267"/>
            <a:ext cx="1447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GTDB</a:t>
            </a:r>
            <a:endParaRPr sz="1067"/>
          </a:p>
        </p:txBody>
      </p:sp>
      <p:sp>
        <p:nvSpPr>
          <p:cNvPr id="197" name="Google Shape;197;p20"/>
          <p:cNvSpPr txBox="1"/>
          <p:nvPr/>
        </p:nvSpPr>
        <p:spPr>
          <a:xfrm>
            <a:off x="-16" y="5345284"/>
            <a:ext cx="1921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Flow cytometry</a:t>
            </a:r>
            <a:endParaRPr sz="1067"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13">
            <a:alphaModFix/>
          </a:blip>
          <a:srcRect l="14022" t="77813" r="23123" b="-6312"/>
          <a:stretch/>
        </p:blipFill>
        <p:spPr>
          <a:xfrm>
            <a:off x="10186234" y="4583267"/>
            <a:ext cx="1921199" cy="26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11134000" y="5968400"/>
            <a:ext cx="96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/>
              <a:t>DB</a:t>
            </a:r>
            <a:endParaRPr sz="2400" b="1"/>
          </a:p>
        </p:txBody>
      </p:sp>
      <p:sp>
        <p:nvSpPr>
          <p:cNvPr id="200" name="Google Shape;200;p20"/>
          <p:cNvSpPr txBox="1"/>
          <p:nvPr/>
        </p:nvSpPr>
        <p:spPr>
          <a:xfrm>
            <a:off x="578167" y="3431700"/>
            <a:ext cx="1501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/>
              <a:t>Sorting</a:t>
            </a:r>
            <a:endParaRPr sz="1067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55967" y="4028963"/>
            <a:ext cx="456400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26484" y="4225667"/>
            <a:ext cx="456400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83661" y="3895388"/>
            <a:ext cx="369604" cy="5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21510" y="3896638"/>
            <a:ext cx="369604" cy="5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416" y="5611967"/>
            <a:ext cx="673768" cy="574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0"/>
          <p:cNvCxnSpPr/>
          <p:nvPr/>
        </p:nvCxnSpPr>
        <p:spPr>
          <a:xfrm>
            <a:off x="3055667" y="4948051"/>
            <a:ext cx="12800" cy="6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0"/>
          <p:cNvSpPr txBox="1"/>
          <p:nvPr/>
        </p:nvSpPr>
        <p:spPr>
          <a:xfrm>
            <a:off x="2086017" y="6109884"/>
            <a:ext cx="1921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067"/>
              <a:t>Sequencing</a:t>
            </a:r>
            <a:endParaRPr sz="1067"/>
          </a:p>
        </p:txBody>
      </p:sp>
      <p:cxnSp>
        <p:nvCxnSpPr>
          <p:cNvPr id="208" name="Google Shape;208;p20"/>
          <p:cNvCxnSpPr/>
          <p:nvPr/>
        </p:nvCxnSpPr>
        <p:spPr>
          <a:xfrm rot="10800000" flipH="1">
            <a:off x="1921200" y="6060200"/>
            <a:ext cx="588000" cy="3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2556C402-76E2-534E-CE93-E2CAE66C2C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25637" y="1574482"/>
            <a:ext cx="738396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E98B1E-7FE7-0A94-AB3B-3CACAD63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97"/>
          <a:stretch/>
        </p:blipFill>
        <p:spPr>
          <a:xfrm>
            <a:off x="0" y="1378734"/>
            <a:ext cx="5455883" cy="5049775"/>
          </a:xfrm>
          <a:prstGeom prst="rect">
            <a:avLst/>
          </a:prstGeom>
        </p:spPr>
      </p:pic>
      <p:sp>
        <p:nvSpPr>
          <p:cNvPr id="5" name="Google Shape;547;p43">
            <a:extLst>
              <a:ext uri="{FF2B5EF4-FFF2-40B4-BE49-F238E27FC236}">
                <a16:creationId xmlns:a16="http://schemas.microsoft.com/office/drawing/2014/main" id="{A3DBDF05-6749-8FFC-6124-D92AE427C63C}"/>
              </a:ext>
            </a:extLst>
          </p:cNvPr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53BF66-3ED6-4A7C-B93C-A69FC4CDB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0"/>
          <a:stretch/>
        </p:blipFill>
        <p:spPr>
          <a:xfrm>
            <a:off x="5692947" y="1378734"/>
            <a:ext cx="6175869" cy="48433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0F8749F-63C1-453E-E833-5F81CA50C54C}"/>
              </a:ext>
            </a:extLst>
          </p:cNvPr>
          <p:cNvSpPr txBox="1"/>
          <p:nvPr/>
        </p:nvSpPr>
        <p:spPr>
          <a:xfrm>
            <a:off x="1630306" y="41564"/>
            <a:ext cx="1023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6. </a:t>
            </a:r>
            <a:r>
              <a:rPr lang="fr-FR" sz="2800" b="1" dirty="0" err="1">
                <a:solidFill>
                  <a:schemeClr val="bg1"/>
                </a:solidFill>
              </a:rPr>
              <a:t>Bacterial</a:t>
            </a:r>
            <a:r>
              <a:rPr lang="fr-FR" sz="2800" b="1" dirty="0">
                <a:solidFill>
                  <a:schemeClr val="bg1"/>
                </a:solidFill>
              </a:rPr>
              <a:t> and </a:t>
            </a:r>
            <a:r>
              <a:rPr lang="fr-FR" sz="2800" b="1" dirty="0" err="1">
                <a:solidFill>
                  <a:schemeClr val="bg1"/>
                </a:solidFill>
              </a:rPr>
              <a:t>fungal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core</a:t>
            </a:r>
            <a:r>
              <a:rPr lang="fr-FR" sz="2800" b="1" dirty="0">
                <a:solidFill>
                  <a:schemeClr val="bg1"/>
                </a:solidFill>
              </a:rPr>
              <a:t> microbiome </a:t>
            </a:r>
            <a:r>
              <a:rPr lang="fr-FR" sz="2800" b="1" dirty="0" err="1">
                <a:solidFill>
                  <a:schemeClr val="bg1"/>
                </a:solidFill>
              </a:rPr>
              <a:t>analysis</a:t>
            </a:r>
            <a:r>
              <a:rPr lang="fr-FR" sz="2800" b="1" dirty="0">
                <a:solidFill>
                  <a:schemeClr val="bg1"/>
                </a:solidFill>
              </a:rPr>
              <a:t> (amplicon data)</a:t>
            </a:r>
          </a:p>
        </p:txBody>
      </p:sp>
    </p:spTree>
    <p:extLst>
      <p:ext uri="{BB962C8B-B14F-4D97-AF65-F5344CB8AC3E}">
        <p14:creationId xmlns:p14="http://schemas.microsoft.com/office/powerpoint/2010/main" val="209331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40D9646-946A-8807-0ADA-D12CCD6D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6" y="867833"/>
            <a:ext cx="7729604" cy="5754640"/>
          </a:xfrm>
          <a:prstGeom prst="rect">
            <a:avLst/>
          </a:prstGeom>
        </p:spPr>
      </p:pic>
      <p:sp>
        <p:nvSpPr>
          <p:cNvPr id="5" name="Google Shape;547;p43">
            <a:extLst>
              <a:ext uri="{FF2B5EF4-FFF2-40B4-BE49-F238E27FC236}">
                <a16:creationId xmlns:a16="http://schemas.microsoft.com/office/drawing/2014/main" id="{19D9C057-9F9D-0A6D-EDBF-C7DFFF2E1936}"/>
              </a:ext>
            </a:extLst>
          </p:cNvPr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877E5D-D464-C969-52C6-433E94DE8AED}"/>
              </a:ext>
            </a:extLst>
          </p:cNvPr>
          <p:cNvSpPr txBox="1"/>
          <p:nvPr/>
        </p:nvSpPr>
        <p:spPr>
          <a:xfrm>
            <a:off x="2119746" y="0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7. </a:t>
            </a:r>
            <a:r>
              <a:rPr lang="fr-FR" sz="2800" b="1" dirty="0" err="1">
                <a:solidFill>
                  <a:schemeClr val="bg1"/>
                </a:solidFill>
              </a:rPr>
              <a:t>Bacterial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core</a:t>
            </a:r>
            <a:r>
              <a:rPr lang="fr-FR" sz="2800" b="1" dirty="0">
                <a:solidFill>
                  <a:schemeClr val="bg1"/>
                </a:solidFill>
              </a:rPr>
              <a:t> microbiome </a:t>
            </a:r>
            <a:r>
              <a:rPr lang="fr-FR" sz="2800" b="1" dirty="0" err="1">
                <a:solidFill>
                  <a:schemeClr val="bg1"/>
                </a:solidFill>
              </a:rPr>
              <a:t>analysis</a:t>
            </a:r>
            <a:r>
              <a:rPr lang="fr-FR" sz="2800" b="1" dirty="0">
                <a:solidFill>
                  <a:schemeClr val="bg1"/>
                </a:solidFill>
              </a:rPr>
              <a:t> in </a:t>
            </a:r>
            <a:r>
              <a:rPr lang="fr-FR" sz="2800" b="1" dirty="0" err="1">
                <a:solidFill>
                  <a:schemeClr val="bg1"/>
                </a:solidFill>
              </a:rPr>
              <a:t>shotgun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samples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46857" y="-32470"/>
            <a:ext cx="12285713" cy="471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67" y="3988267"/>
            <a:ext cx="3716797" cy="24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634" y="1042300"/>
            <a:ext cx="7117999" cy="482606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832809" y="-106026"/>
            <a:ext cx="8751200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267" b="1" dirty="0">
                <a:solidFill>
                  <a:schemeClr val="lt1"/>
                </a:solidFill>
              </a:rPr>
              <a:t>8 . Multiple sclerosis : mechanism of action</a:t>
            </a:r>
            <a:endParaRPr sz="2267" b="1" dirty="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493867" y="798067"/>
            <a:ext cx="312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600" u="sng"/>
          </a:p>
        </p:txBody>
      </p:sp>
      <p:sp>
        <p:nvSpPr>
          <p:cNvPr id="70" name="Google Shape;70;p14"/>
          <p:cNvSpPr txBox="1"/>
          <p:nvPr/>
        </p:nvSpPr>
        <p:spPr>
          <a:xfrm>
            <a:off x="-131282" y="638917"/>
            <a:ext cx="4425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-"/>
            </a:pPr>
            <a:r>
              <a:rPr lang="en" sz="2400" dirty="0"/>
              <a:t>A heterogenous autoimmune </a:t>
            </a:r>
            <a:r>
              <a:rPr lang="en" sz="2400" dirty="0">
                <a:solidFill>
                  <a:srgbClr val="FF0000"/>
                </a:solidFill>
              </a:rPr>
              <a:t>demyelinating</a:t>
            </a:r>
            <a:r>
              <a:rPr lang="en" sz="2400" dirty="0"/>
              <a:t> disorder of the central nervous system.</a:t>
            </a:r>
            <a:endParaRPr sz="2400" dirty="0"/>
          </a:p>
        </p:txBody>
      </p:sp>
      <p:sp>
        <p:nvSpPr>
          <p:cNvPr id="71" name="Google Shape;71;p14"/>
          <p:cNvSpPr txBox="1"/>
          <p:nvPr/>
        </p:nvSpPr>
        <p:spPr>
          <a:xfrm>
            <a:off x="9710600" y="6319301"/>
            <a:ext cx="3061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(Höftberger et al., 2022)</a:t>
            </a:r>
            <a:endParaRPr sz="1733"/>
          </a:p>
        </p:txBody>
      </p:sp>
      <p:sp>
        <p:nvSpPr>
          <p:cNvPr id="72" name="Google Shape;72;p14"/>
          <p:cNvSpPr txBox="1"/>
          <p:nvPr/>
        </p:nvSpPr>
        <p:spPr>
          <a:xfrm>
            <a:off x="463200" y="2588933"/>
            <a:ext cx="312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73" name="Google Shape;73;p14"/>
          <p:cNvSpPr txBox="1"/>
          <p:nvPr/>
        </p:nvSpPr>
        <p:spPr>
          <a:xfrm>
            <a:off x="-131282" y="2264759"/>
            <a:ext cx="4425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-"/>
            </a:pPr>
            <a:r>
              <a:rPr lang="en" sz="2400" dirty="0"/>
              <a:t>Around </a:t>
            </a:r>
            <a:r>
              <a:rPr lang="en" sz="2400" dirty="0">
                <a:solidFill>
                  <a:srgbClr val="FF0000"/>
                </a:solidFill>
              </a:rPr>
              <a:t>2.8 million people</a:t>
            </a:r>
            <a:r>
              <a:rPr lang="en" sz="2400" dirty="0"/>
              <a:t> are estimated to live with MS worldwide (Walton </a:t>
            </a:r>
            <a:r>
              <a:rPr lang="en" sz="2400" i="1" dirty="0"/>
              <a:t>et al</a:t>
            </a:r>
            <a:r>
              <a:rPr lang="en" sz="2400" dirty="0"/>
              <a:t>., 2020)</a:t>
            </a:r>
            <a:endParaRPr sz="2400" dirty="0"/>
          </a:p>
        </p:txBody>
      </p:sp>
      <p:sp>
        <p:nvSpPr>
          <p:cNvPr id="74" name="Google Shape;74;p14"/>
          <p:cNvSpPr txBox="1"/>
          <p:nvPr/>
        </p:nvSpPr>
        <p:spPr>
          <a:xfrm>
            <a:off x="907067" y="6319301"/>
            <a:ext cx="565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800" dirty="0"/>
              <a:t>(</a:t>
            </a:r>
            <a:r>
              <a:rPr lang="en" sz="800" u="sng" dirty="0">
                <a:solidFill>
                  <a:schemeClr val="hlink"/>
                </a:solidFill>
                <a:hlinkClick r:id="rId5"/>
              </a:rPr>
              <a:t>https://www.nyp.org/healthlibrary/diagnosis/document/zm6056</a:t>
            </a:r>
            <a:r>
              <a:rPr lang="en" sz="800" dirty="0"/>
              <a:t>)</a:t>
            </a:r>
            <a:endParaRPr sz="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EBECCC-AE7B-3478-44B4-6E91AEA18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950" y="508000"/>
            <a:ext cx="5118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7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7;p43">
            <a:extLst>
              <a:ext uri="{FF2B5EF4-FFF2-40B4-BE49-F238E27FC236}">
                <a16:creationId xmlns:a16="http://schemas.microsoft.com/office/drawing/2014/main" id="{E199028F-DDC4-3584-D6B1-26BFC919C507}"/>
              </a:ext>
            </a:extLst>
          </p:cNvPr>
          <p:cNvSpPr/>
          <p:nvPr/>
        </p:nvSpPr>
        <p:spPr>
          <a:xfrm>
            <a:off x="0" y="0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27;p22">
            <a:extLst>
              <a:ext uri="{FF2B5EF4-FFF2-40B4-BE49-F238E27FC236}">
                <a16:creationId xmlns:a16="http://schemas.microsoft.com/office/drawing/2014/main" id="{9E0B348F-A3FC-918D-D4CB-C0A569CED5EE}"/>
              </a:ext>
            </a:extLst>
          </p:cNvPr>
          <p:cNvSpPr/>
          <p:nvPr/>
        </p:nvSpPr>
        <p:spPr>
          <a:xfrm>
            <a:off x="1418274" y="6162194"/>
            <a:ext cx="10294068" cy="5304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FR" dirty="0"/>
              <a:t>    </a:t>
            </a:r>
            <a:r>
              <a:rPr lang="fr-FR" dirty="0" err="1"/>
              <a:t>IgA</a:t>
            </a:r>
            <a:r>
              <a:rPr lang="fr-FR" dirty="0"/>
              <a:t>+ </a:t>
            </a:r>
            <a:r>
              <a:rPr lang="fr-FR" dirty="0" err="1"/>
              <a:t>bacteria</a:t>
            </a:r>
            <a:r>
              <a:rPr lang="fr-FR" dirty="0"/>
              <a:t> do not show variation </a:t>
            </a:r>
            <a:r>
              <a:rPr lang="fr-FR" dirty="0" err="1"/>
              <a:t>within</a:t>
            </a:r>
            <a:r>
              <a:rPr lang="fr-FR" dirty="0"/>
              <a:t> and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healthy</a:t>
            </a:r>
            <a:r>
              <a:rPr lang="fr-FR" dirty="0"/>
              <a:t> </a:t>
            </a:r>
            <a:r>
              <a:rPr lang="fr-FR" dirty="0" err="1"/>
              <a:t>subjects</a:t>
            </a:r>
            <a:r>
              <a:rPr lang="fr-FR" dirty="0"/>
              <a:t> and </a:t>
            </a:r>
            <a:r>
              <a:rPr lang="fr-FR" dirty="0" err="1"/>
              <a:t>early-onset</a:t>
            </a:r>
            <a:r>
              <a:rPr lang="fr-FR" dirty="0"/>
              <a:t> MS patients</a:t>
            </a:r>
            <a:endParaRPr dirty="0"/>
          </a:p>
        </p:txBody>
      </p:sp>
      <p:sp>
        <p:nvSpPr>
          <p:cNvPr id="19" name="Google Shape;174;p20">
            <a:extLst>
              <a:ext uri="{FF2B5EF4-FFF2-40B4-BE49-F238E27FC236}">
                <a16:creationId xmlns:a16="http://schemas.microsoft.com/office/drawing/2014/main" id="{6F9C3E2C-6518-9602-DF73-BC983FA7A4ED}"/>
              </a:ext>
            </a:extLst>
          </p:cNvPr>
          <p:cNvSpPr txBox="1"/>
          <p:nvPr/>
        </p:nvSpPr>
        <p:spPr>
          <a:xfrm>
            <a:off x="1405080" y="-537"/>
            <a:ext cx="1039838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9. </a:t>
            </a:r>
            <a:r>
              <a:rPr lang="fr-FR" sz="2400" b="1" dirty="0" err="1">
                <a:solidFill>
                  <a:schemeClr val="bg1"/>
                </a:solidFill>
              </a:rPr>
              <a:t>Exploring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IgA</a:t>
            </a:r>
            <a:r>
              <a:rPr lang="fr-FR" sz="2400" b="1" dirty="0">
                <a:solidFill>
                  <a:schemeClr val="bg1"/>
                </a:solidFill>
              </a:rPr>
              <a:t>+ </a:t>
            </a:r>
            <a:r>
              <a:rPr lang="fr-FR" sz="2400" b="1" dirty="0" err="1">
                <a:solidFill>
                  <a:schemeClr val="bg1"/>
                </a:solidFill>
              </a:rPr>
              <a:t>bacteria</a:t>
            </a:r>
            <a:r>
              <a:rPr lang="fr-FR" sz="2400" b="1" dirty="0">
                <a:solidFill>
                  <a:schemeClr val="bg1"/>
                </a:solidFill>
              </a:rPr>
              <a:t> to </a:t>
            </a:r>
            <a:r>
              <a:rPr lang="fr-FR" sz="2400" b="1" dirty="0" err="1">
                <a:solidFill>
                  <a:schemeClr val="bg1"/>
                </a:solidFill>
              </a:rPr>
              <a:t>identify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differences</a:t>
            </a:r>
            <a:r>
              <a:rPr lang="fr-FR" sz="2400" b="1" dirty="0">
                <a:solidFill>
                  <a:schemeClr val="bg1"/>
                </a:solidFill>
              </a:rPr>
              <a:t> in </a:t>
            </a:r>
            <a:r>
              <a:rPr lang="fr-FR" sz="2400" b="1" dirty="0" err="1">
                <a:solidFill>
                  <a:schemeClr val="bg1"/>
                </a:solidFill>
              </a:rPr>
              <a:t>healthy</a:t>
            </a:r>
            <a:r>
              <a:rPr lang="fr-FR" sz="2400" b="1" dirty="0">
                <a:solidFill>
                  <a:schemeClr val="bg1"/>
                </a:solidFill>
              </a:rPr>
              <a:t> and CIS </a:t>
            </a:r>
            <a:r>
              <a:rPr lang="fr-FR" sz="2400" b="1" dirty="0" err="1">
                <a:solidFill>
                  <a:schemeClr val="bg1"/>
                </a:solidFill>
              </a:rPr>
              <a:t>subjects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6C9B6F9-D5E6-6F36-DD45-B504EEA9F206}"/>
              </a:ext>
            </a:extLst>
          </p:cNvPr>
          <p:cNvSpPr/>
          <p:nvPr/>
        </p:nvSpPr>
        <p:spPr>
          <a:xfrm>
            <a:off x="7559890" y="3439344"/>
            <a:ext cx="101980" cy="10777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B30041B1-3820-C179-2623-C6BBBE4CFE3D}"/>
              </a:ext>
            </a:extLst>
          </p:cNvPr>
          <p:cNvGrpSpPr/>
          <p:nvPr/>
        </p:nvGrpSpPr>
        <p:grpSpPr>
          <a:xfrm>
            <a:off x="8372497" y="1124303"/>
            <a:ext cx="4661040" cy="4142736"/>
            <a:chOff x="8372497" y="1124303"/>
            <a:chExt cx="4661040" cy="414273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DC4E9A-DF55-42D5-AF78-F4DC10D72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391"/>
            <a:stretch/>
          </p:blipFill>
          <p:spPr>
            <a:xfrm>
              <a:off x="8481284" y="1975237"/>
              <a:ext cx="3087784" cy="329180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24AA14-E237-98B9-683C-8F928FF05EB0}"/>
                </a:ext>
              </a:extLst>
            </p:cNvPr>
            <p:cNvSpPr txBox="1"/>
            <p:nvPr/>
          </p:nvSpPr>
          <p:spPr>
            <a:xfrm>
              <a:off x="10261256" y="4644982"/>
              <a:ext cx="2772281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dirty="0"/>
                <a:t>(R</a:t>
              </a:r>
              <a:r>
                <a:rPr lang="fr-FR" sz="1333" baseline="30000" dirty="0"/>
                <a:t>2</a:t>
              </a:r>
              <a:r>
                <a:rPr lang="fr-FR" sz="1333" dirty="0"/>
                <a:t> = 0.04019, </a:t>
              </a:r>
              <a:r>
                <a:rPr lang="fr-FR" sz="1333" i="1" dirty="0"/>
                <a:t>p</a:t>
              </a:r>
              <a:r>
                <a:rPr lang="fr-FR" sz="1333" dirty="0"/>
                <a:t> = 0.2232)</a:t>
              </a:r>
            </a:p>
          </p:txBody>
        </p:sp>
        <p:sp>
          <p:nvSpPr>
            <p:cNvPr id="15" name="Google Shape;87;p14">
              <a:extLst>
                <a:ext uri="{FF2B5EF4-FFF2-40B4-BE49-F238E27FC236}">
                  <a16:creationId xmlns:a16="http://schemas.microsoft.com/office/drawing/2014/main" id="{262D002B-4389-25BA-6081-742B88FD41DA}"/>
                </a:ext>
              </a:extLst>
            </p:cNvPr>
            <p:cNvSpPr txBox="1"/>
            <p:nvPr/>
          </p:nvSpPr>
          <p:spPr>
            <a:xfrm>
              <a:off x="8372497" y="1759624"/>
              <a:ext cx="911552" cy="574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133" b="1" dirty="0"/>
                <a:t>c)</a:t>
              </a:r>
              <a:endParaRPr sz="2133" b="1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4F5D549-40F7-5ECD-5AB5-1344543C11E6}"/>
                </a:ext>
              </a:extLst>
            </p:cNvPr>
            <p:cNvSpPr txBox="1"/>
            <p:nvPr/>
          </p:nvSpPr>
          <p:spPr>
            <a:xfrm>
              <a:off x="10754570" y="4488609"/>
              <a:ext cx="1496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PERMANOVA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7B52581-1B9B-54AE-66EB-8A63893D516C}"/>
                </a:ext>
              </a:extLst>
            </p:cNvPr>
            <p:cNvSpPr txBox="1"/>
            <p:nvPr/>
          </p:nvSpPr>
          <p:spPr>
            <a:xfrm>
              <a:off x="11569094" y="3403650"/>
              <a:ext cx="931700" cy="31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CTRL</a:t>
              </a: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E2BC7BB1-B2EC-D2A8-5FE1-86516E9DE5AA}"/>
                </a:ext>
              </a:extLst>
            </p:cNvPr>
            <p:cNvGrpSpPr/>
            <p:nvPr/>
          </p:nvGrpSpPr>
          <p:grpSpPr>
            <a:xfrm>
              <a:off x="11404478" y="3796422"/>
              <a:ext cx="208041" cy="208380"/>
              <a:chOff x="11404478" y="3796422"/>
              <a:chExt cx="208041" cy="2083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FC8F82-FFC8-85CE-19FA-3591226F1F51}"/>
                  </a:ext>
                </a:extLst>
              </p:cNvPr>
              <p:cNvSpPr/>
              <p:nvPr/>
            </p:nvSpPr>
            <p:spPr>
              <a:xfrm>
                <a:off x="11404478" y="3796422"/>
                <a:ext cx="208041" cy="2083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71D7F178-37C8-A5F3-77A2-00C9DC315E01}"/>
                  </a:ext>
                </a:extLst>
              </p:cNvPr>
              <p:cNvSpPr/>
              <p:nvPr/>
            </p:nvSpPr>
            <p:spPr>
              <a:xfrm>
                <a:off x="11450515" y="3852458"/>
                <a:ext cx="118553" cy="93524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5E5CFDA-4BF0-6066-7432-3719D03B7A13}"/>
                </a:ext>
              </a:extLst>
            </p:cNvPr>
            <p:cNvSpPr txBox="1"/>
            <p:nvPr/>
          </p:nvSpPr>
          <p:spPr>
            <a:xfrm>
              <a:off x="11579914" y="3716787"/>
              <a:ext cx="93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CIS</a:t>
              </a: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A424441-1A14-FC04-7852-86CD0261CF31}"/>
                </a:ext>
              </a:extLst>
            </p:cNvPr>
            <p:cNvGrpSpPr/>
            <p:nvPr/>
          </p:nvGrpSpPr>
          <p:grpSpPr>
            <a:xfrm>
              <a:off x="11398857" y="3487092"/>
              <a:ext cx="208041" cy="208380"/>
              <a:chOff x="11442492" y="3183340"/>
              <a:chExt cx="208041" cy="20838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7E13CC-074B-D046-3EB4-A5EBD407FB66}"/>
                  </a:ext>
                </a:extLst>
              </p:cNvPr>
              <p:cNvSpPr/>
              <p:nvPr/>
            </p:nvSpPr>
            <p:spPr>
              <a:xfrm>
                <a:off x="11442492" y="3183340"/>
                <a:ext cx="208041" cy="2083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29FB186E-BEB6-B845-7C4A-9AF489CCC44B}"/>
                  </a:ext>
                </a:extLst>
              </p:cNvPr>
              <p:cNvSpPr/>
              <p:nvPr/>
            </p:nvSpPr>
            <p:spPr>
              <a:xfrm>
                <a:off x="11496074" y="3239730"/>
                <a:ext cx="101980" cy="1077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3475283C-4C9C-D8A2-C34E-4825799C8320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1" y="1535356"/>
              <a:ext cx="2760876" cy="0"/>
            </a:xfrm>
            <a:prstGeom prst="line">
              <a:avLst/>
            </a:prstGeom>
            <a:ln w="28575">
              <a:solidFill>
                <a:srgbClr val="E864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C5AB84B4-4568-76E4-2751-2AA45FEECDF5}"/>
                </a:ext>
              </a:extLst>
            </p:cNvPr>
            <p:cNvSpPr txBox="1"/>
            <p:nvPr/>
          </p:nvSpPr>
          <p:spPr>
            <a:xfrm>
              <a:off x="9465409" y="1124303"/>
              <a:ext cx="2476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/>
                <a:t>Shotgun</a:t>
              </a:r>
              <a:r>
                <a:rPr lang="fr-FR" b="1" dirty="0"/>
                <a:t> data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34BF23EE-9711-188F-4C34-A54853C5DD30}"/>
              </a:ext>
            </a:extLst>
          </p:cNvPr>
          <p:cNvGrpSpPr/>
          <p:nvPr/>
        </p:nvGrpSpPr>
        <p:grpSpPr>
          <a:xfrm>
            <a:off x="-15940" y="1012647"/>
            <a:ext cx="9540373" cy="4383482"/>
            <a:chOff x="-15940" y="1012647"/>
            <a:chExt cx="9540373" cy="438348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9BA4F55-4E57-C8CE-0ED6-FF0F043D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40" y="1775207"/>
              <a:ext cx="3680934" cy="3359407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60AFE95-00C4-9289-91CF-74CF52AAD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295"/>
            <a:stretch/>
          </p:blipFill>
          <p:spPr>
            <a:xfrm>
              <a:off x="4402298" y="1828248"/>
              <a:ext cx="3290806" cy="35042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5674F0F-B0C5-0B73-E39B-072026921131}"/>
                </a:ext>
              </a:extLst>
            </p:cNvPr>
            <p:cNvSpPr txBox="1"/>
            <p:nvPr/>
          </p:nvSpPr>
          <p:spPr>
            <a:xfrm>
              <a:off x="6565308" y="4687340"/>
              <a:ext cx="295912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dirty="0"/>
                <a:t>(R</a:t>
              </a:r>
              <a:r>
                <a:rPr lang="fr-FR" sz="1333" baseline="30000" dirty="0"/>
                <a:t>2</a:t>
              </a:r>
              <a:r>
                <a:rPr lang="fr-FR" sz="1333" dirty="0"/>
                <a:t> = 0.04922, </a:t>
              </a:r>
              <a:r>
                <a:rPr lang="fr-FR" sz="1333" i="1" dirty="0"/>
                <a:t>p</a:t>
              </a:r>
              <a:r>
                <a:rPr lang="fr-FR" sz="1333" dirty="0"/>
                <a:t> = 0.1126)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52CC0F5-8A0C-1E06-4EFB-E4AC7260A8D7}"/>
                </a:ext>
              </a:extLst>
            </p:cNvPr>
            <p:cNvSpPr txBox="1"/>
            <p:nvPr/>
          </p:nvSpPr>
          <p:spPr>
            <a:xfrm>
              <a:off x="1112874" y="5098675"/>
              <a:ext cx="1204223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dirty="0"/>
                <a:t>(n = 13)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9C5300D-B9B8-743A-FBE3-724D2CD06D6D}"/>
                </a:ext>
              </a:extLst>
            </p:cNvPr>
            <p:cNvSpPr txBox="1"/>
            <p:nvPr/>
          </p:nvSpPr>
          <p:spPr>
            <a:xfrm>
              <a:off x="2581393" y="5098675"/>
              <a:ext cx="1204223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dirty="0"/>
                <a:t>(n =14)</a:t>
              </a:r>
            </a:p>
          </p:txBody>
        </p:sp>
        <p:sp>
          <p:nvSpPr>
            <p:cNvPr id="13" name="Google Shape;87;p14">
              <a:extLst>
                <a:ext uri="{FF2B5EF4-FFF2-40B4-BE49-F238E27FC236}">
                  <a16:creationId xmlns:a16="http://schemas.microsoft.com/office/drawing/2014/main" id="{195E66F4-B62E-2576-B15C-92430F4F0C70}"/>
                </a:ext>
              </a:extLst>
            </p:cNvPr>
            <p:cNvSpPr txBox="1"/>
            <p:nvPr/>
          </p:nvSpPr>
          <p:spPr>
            <a:xfrm>
              <a:off x="-15940" y="1570123"/>
              <a:ext cx="911552" cy="574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133" b="1" dirty="0"/>
                <a:t>a)</a:t>
              </a:r>
              <a:endParaRPr sz="2133" b="1" dirty="0"/>
            </a:p>
          </p:txBody>
        </p:sp>
        <p:sp>
          <p:nvSpPr>
            <p:cNvPr id="14" name="Google Shape;87;p14">
              <a:extLst>
                <a:ext uri="{FF2B5EF4-FFF2-40B4-BE49-F238E27FC236}">
                  <a16:creationId xmlns:a16="http://schemas.microsoft.com/office/drawing/2014/main" id="{799E74BD-D0D6-9708-5D29-EFC2EE3C3098}"/>
                </a:ext>
              </a:extLst>
            </p:cNvPr>
            <p:cNvSpPr txBox="1"/>
            <p:nvPr/>
          </p:nvSpPr>
          <p:spPr>
            <a:xfrm>
              <a:off x="4265679" y="1547256"/>
              <a:ext cx="911552" cy="574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133" b="1" dirty="0"/>
                <a:t>b)</a:t>
              </a:r>
              <a:endParaRPr sz="2133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462AABB-2F72-EDAD-4491-635B3FE1DF58}"/>
                </a:ext>
              </a:extLst>
            </p:cNvPr>
            <p:cNvSpPr txBox="1"/>
            <p:nvPr/>
          </p:nvSpPr>
          <p:spPr>
            <a:xfrm>
              <a:off x="2906868" y="1803568"/>
              <a:ext cx="14966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67" dirty="0"/>
                <a:t>(Wilcoxon)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A7C5AEB-7A04-B71C-584A-74951BF579B4}"/>
                </a:ext>
              </a:extLst>
            </p:cNvPr>
            <p:cNvSpPr txBox="1"/>
            <p:nvPr/>
          </p:nvSpPr>
          <p:spPr>
            <a:xfrm>
              <a:off x="7053584" y="4480008"/>
              <a:ext cx="1496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PERMANOVA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B754F5-FE92-358C-4920-85C8F5CBE8D5}"/>
                </a:ext>
              </a:extLst>
            </p:cNvPr>
            <p:cNvSpPr/>
            <p:nvPr/>
          </p:nvSpPr>
          <p:spPr>
            <a:xfrm>
              <a:off x="3460761" y="2285471"/>
              <a:ext cx="208041" cy="2083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55B945-3D86-B64C-BE87-423F3AE51859}"/>
                </a:ext>
              </a:extLst>
            </p:cNvPr>
            <p:cNvSpPr/>
            <p:nvPr/>
          </p:nvSpPr>
          <p:spPr>
            <a:xfrm>
              <a:off x="3459749" y="2585604"/>
              <a:ext cx="208041" cy="2083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BEEECBA-1A07-1A93-33C0-A5DD9C6FBFCE}"/>
                </a:ext>
              </a:extLst>
            </p:cNvPr>
            <p:cNvSpPr txBox="1"/>
            <p:nvPr/>
          </p:nvSpPr>
          <p:spPr>
            <a:xfrm>
              <a:off x="3656681" y="2194189"/>
              <a:ext cx="931700" cy="31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CTRL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2EB5463-567E-BA58-2200-A0A17CDB3EFF}"/>
                </a:ext>
              </a:extLst>
            </p:cNvPr>
            <p:cNvSpPr txBox="1"/>
            <p:nvPr/>
          </p:nvSpPr>
          <p:spPr>
            <a:xfrm>
              <a:off x="3678900" y="2509823"/>
              <a:ext cx="93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CIS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7E31E3-74E6-5842-8038-A76B05FD2DC4}"/>
                </a:ext>
              </a:extLst>
            </p:cNvPr>
            <p:cNvSpPr/>
            <p:nvPr/>
          </p:nvSpPr>
          <p:spPr>
            <a:xfrm>
              <a:off x="7506308" y="3382954"/>
              <a:ext cx="208041" cy="2083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7D6D16-F0BE-B8DD-CE6F-CCCBBF82D1BC}"/>
                </a:ext>
              </a:extLst>
            </p:cNvPr>
            <p:cNvSpPr/>
            <p:nvPr/>
          </p:nvSpPr>
          <p:spPr>
            <a:xfrm>
              <a:off x="7506308" y="3677853"/>
              <a:ext cx="208041" cy="2083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ABA034A4-F76F-7AFF-AFB2-5753065C2C06}"/>
                </a:ext>
              </a:extLst>
            </p:cNvPr>
            <p:cNvSpPr/>
            <p:nvPr/>
          </p:nvSpPr>
          <p:spPr>
            <a:xfrm>
              <a:off x="7552345" y="3733889"/>
              <a:ext cx="118553" cy="9352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39D891F-07A7-AE25-9AA8-765F787FA036}"/>
                </a:ext>
              </a:extLst>
            </p:cNvPr>
            <p:cNvSpPr txBox="1"/>
            <p:nvPr/>
          </p:nvSpPr>
          <p:spPr>
            <a:xfrm>
              <a:off x="7693117" y="3295464"/>
              <a:ext cx="931700" cy="31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CTRL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5CCA9B5-262E-B710-0120-68B45264DB4C}"/>
                </a:ext>
              </a:extLst>
            </p:cNvPr>
            <p:cNvSpPr txBox="1"/>
            <p:nvPr/>
          </p:nvSpPr>
          <p:spPr>
            <a:xfrm>
              <a:off x="7682574" y="3607484"/>
              <a:ext cx="93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CIS</a:t>
              </a:r>
            </a:p>
          </p:txBody>
        </p: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89FEA4EB-F8AB-B2BD-DBC2-E4B1E2F24B94}"/>
                </a:ext>
              </a:extLst>
            </p:cNvPr>
            <p:cNvCxnSpPr/>
            <p:nvPr/>
          </p:nvCxnSpPr>
          <p:spPr>
            <a:xfrm>
              <a:off x="1707881" y="1415143"/>
              <a:ext cx="403930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5D070F9-C308-134E-073B-F915EC30AD71}"/>
                </a:ext>
              </a:extLst>
            </p:cNvPr>
            <p:cNvSpPr txBox="1"/>
            <p:nvPr/>
          </p:nvSpPr>
          <p:spPr>
            <a:xfrm>
              <a:off x="2726591" y="1012647"/>
              <a:ext cx="2476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Amplicon data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89A35C1B-802F-AC5E-A780-FB48327C2402}"/>
                </a:ext>
              </a:extLst>
            </p:cNvPr>
            <p:cNvSpPr/>
            <p:nvPr/>
          </p:nvSpPr>
          <p:spPr>
            <a:xfrm>
              <a:off x="7555604" y="3443549"/>
              <a:ext cx="100892" cy="1077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8E71B415-CA4D-D6A8-1FA9-8943CF3F69F1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399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534" y="521867"/>
            <a:ext cx="8007700" cy="57210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-74211" y="-18357"/>
            <a:ext cx="12266212" cy="471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464967" y="-69763"/>
            <a:ext cx="89248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b="1" dirty="0">
                <a:solidFill>
                  <a:schemeClr val="lt1"/>
                </a:solidFill>
              </a:rPr>
              <a:t>10. Multiple sclerosis features four distinct clinical stages</a:t>
            </a:r>
            <a:endParaRPr sz="2133" b="1" dirty="0"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0" y="1328149"/>
            <a:ext cx="4384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a) Preclinical Radiologically Isolated Syndrome (</a:t>
            </a:r>
            <a:r>
              <a:rPr lang="en" sz="2400" dirty="0">
                <a:solidFill>
                  <a:srgbClr val="FF0000"/>
                </a:solidFill>
              </a:rPr>
              <a:t>RIS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83" name="Google Shape;83;p15"/>
          <p:cNvSpPr txBox="1"/>
          <p:nvPr/>
        </p:nvSpPr>
        <p:spPr>
          <a:xfrm>
            <a:off x="0" y="2429026"/>
            <a:ext cx="4384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b) Clinically Isolated Syndrome (</a:t>
            </a:r>
            <a:r>
              <a:rPr lang="en" sz="2400" dirty="0">
                <a:solidFill>
                  <a:srgbClr val="FF0000"/>
                </a:solidFill>
              </a:rPr>
              <a:t>CIS)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0" y="3531798"/>
            <a:ext cx="358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c) Relapsing - Remitting Multiple Sclerosis (</a:t>
            </a:r>
            <a:r>
              <a:rPr lang="en" sz="2400" dirty="0">
                <a:solidFill>
                  <a:srgbClr val="FF0000"/>
                </a:solidFill>
              </a:rPr>
              <a:t>RR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85" name="Google Shape;85;p15"/>
          <p:cNvSpPr txBox="1"/>
          <p:nvPr/>
        </p:nvSpPr>
        <p:spPr>
          <a:xfrm>
            <a:off x="0" y="4615028"/>
            <a:ext cx="358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d) Secondary Progressive Multiple Sclerosis (</a:t>
            </a:r>
            <a:r>
              <a:rPr lang="en" sz="2400" dirty="0">
                <a:solidFill>
                  <a:srgbClr val="FF0000"/>
                </a:solidFill>
              </a:rPr>
              <a:t>SP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86" name="Google Shape;86;p15"/>
          <p:cNvSpPr txBox="1"/>
          <p:nvPr/>
        </p:nvSpPr>
        <p:spPr>
          <a:xfrm>
            <a:off x="10148967" y="6374500"/>
            <a:ext cx="2481600" cy="868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1200" dirty="0">
                <a:solidFill>
                  <a:schemeClr val="dk1"/>
                </a:solidFill>
              </a:rPr>
              <a:t>(</a:t>
            </a:r>
            <a:r>
              <a:rPr lang="en" sz="1200" dirty="0" err="1">
                <a:solidFill>
                  <a:schemeClr val="dk1"/>
                </a:solidFill>
              </a:rPr>
              <a:t>Baecher</a:t>
            </a:r>
            <a:r>
              <a:rPr lang="en" sz="1200" dirty="0">
                <a:solidFill>
                  <a:schemeClr val="dk1"/>
                </a:solidFill>
              </a:rPr>
              <a:t>-Allan </a:t>
            </a:r>
            <a:r>
              <a:rPr lang="en" sz="1200" i="1" dirty="0">
                <a:solidFill>
                  <a:schemeClr val="dk1"/>
                </a:solidFill>
              </a:rPr>
              <a:t>et al</a:t>
            </a:r>
            <a:r>
              <a:rPr lang="en" sz="1200" dirty="0">
                <a:solidFill>
                  <a:schemeClr val="dk1"/>
                </a:solidFill>
              </a:rPr>
              <a:t>., 2018)</a:t>
            </a:r>
            <a:endParaRPr sz="2400" dirty="0"/>
          </a:p>
        </p:txBody>
      </p:sp>
      <p:sp>
        <p:nvSpPr>
          <p:cNvPr id="87" name="Google Shape;87;p15"/>
          <p:cNvSpPr txBox="1"/>
          <p:nvPr/>
        </p:nvSpPr>
        <p:spPr>
          <a:xfrm>
            <a:off x="4035367" y="6193334"/>
            <a:ext cx="6666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/>
              <a:t>Few treatment options available for progressive MS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00851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30773" y="-3709"/>
            <a:ext cx="12253546" cy="540603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20"/>
          <p:cNvSpPr txBox="1"/>
          <p:nvPr/>
        </p:nvSpPr>
        <p:spPr>
          <a:xfrm>
            <a:off x="9695316" y="1686901"/>
            <a:ext cx="106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FASTQ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701667" y="5434800"/>
            <a:ext cx="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74" name="Google Shape;174;p20"/>
          <p:cNvSpPr txBox="1"/>
          <p:nvPr/>
        </p:nvSpPr>
        <p:spPr>
          <a:xfrm>
            <a:off x="4387014" y="19594"/>
            <a:ext cx="588200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</a:rPr>
              <a:t>11.Research Methodology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1077767" y="4213651"/>
            <a:ext cx="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56CB0F-EC7A-07CC-EFAC-E0334C43736E}"/>
              </a:ext>
            </a:extLst>
          </p:cNvPr>
          <p:cNvCxnSpPr>
            <a:cxnSpLocks/>
          </p:cNvCxnSpPr>
          <p:nvPr/>
        </p:nvCxnSpPr>
        <p:spPr>
          <a:xfrm>
            <a:off x="4901826" y="3517998"/>
            <a:ext cx="593852" cy="0"/>
          </a:xfrm>
          <a:prstGeom prst="straightConnector1">
            <a:avLst/>
          </a:prstGeom>
          <a:ln w="161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DC6D415D-B3A3-FC64-1FAE-322F0385CE4D}"/>
              </a:ext>
            </a:extLst>
          </p:cNvPr>
          <p:cNvGrpSpPr/>
          <p:nvPr/>
        </p:nvGrpSpPr>
        <p:grpSpPr>
          <a:xfrm>
            <a:off x="5012763" y="488543"/>
            <a:ext cx="3632254" cy="6471158"/>
            <a:chOff x="5012763" y="488543"/>
            <a:chExt cx="3632254" cy="6471158"/>
          </a:xfrm>
        </p:grpSpPr>
        <p:cxnSp>
          <p:nvCxnSpPr>
            <p:cNvPr id="127" name="Google Shape;127;p20"/>
            <p:cNvCxnSpPr/>
            <p:nvPr/>
          </p:nvCxnSpPr>
          <p:spPr>
            <a:xfrm flipH="1">
              <a:off x="6371415" y="1544188"/>
              <a:ext cx="800" cy="398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" name="Google Shape;130;p20"/>
            <p:cNvSpPr/>
            <p:nvPr/>
          </p:nvSpPr>
          <p:spPr>
            <a:xfrm>
              <a:off x="5979086" y="488543"/>
              <a:ext cx="767592" cy="797112"/>
            </a:xfrm>
            <a:prstGeom prst="flowChartMultidocumen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5976465" y="702751"/>
              <a:ext cx="16188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333" b="1" dirty="0">
                  <a:solidFill>
                    <a:schemeClr val="lt1"/>
                  </a:solidFill>
                </a:rPr>
                <a:t>FASTQ</a:t>
              </a:r>
              <a:endParaRPr sz="1333" b="1" dirty="0">
                <a:solidFill>
                  <a:schemeClr val="lt1"/>
                </a:solidFill>
              </a:endParaRPr>
            </a:p>
          </p:txBody>
        </p:sp>
        <p:pic>
          <p:nvPicPr>
            <p:cNvPr id="164" name="Google Shape;164;p20"/>
            <p:cNvPicPr preferRelativeResize="0"/>
            <p:nvPr/>
          </p:nvPicPr>
          <p:blipFill rotWithShape="1">
            <a:blip r:embed="rId3">
              <a:alphaModFix/>
            </a:blip>
            <a:srcRect l="14022" t="44886" r="23123" b="-6314"/>
            <a:stretch/>
          </p:blipFill>
          <p:spPr>
            <a:xfrm>
              <a:off x="5602281" y="2026594"/>
              <a:ext cx="1521201" cy="45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 txBox="1"/>
            <p:nvPr/>
          </p:nvSpPr>
          <p:spPr>
            <a:xfrm>
              <a:off x="5278397" y="2396991"/>
              <a:ext cx="2263200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400" dirty="0"/>
                <a:t>Amplicon sequence variant inference (</a:t>
              </a:r>
              <a:r>
                <a:rPr lang="en" sz="1400" dirty="0">
                  <a:solidFill>
                    <a:srgbClr val="FF0000"/>
                  </a:solidFill>
                </a:rPr>
                <a:t>DADA2</a:t>
              </a:r>
              <a:r>
                <a:rPr lang="en" sz="1400" dirty="0"/>
                <a:t>)</a:t>
              </a:r>
              <a:endParaRPr sz="1400" dirty="0"/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6430007" y="2939795"/>
              <a:ext cx="800" cy="466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7" name="Google Shape;16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2824" y="3523605"/>
              <a:ext cx="911200" cy="451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0"/>
            <p:cNvSpPr txBox="1"/>
            <p:nvPr/>
          </p:nvSpPr>
          <p:spPr>
            <a:xfrm>
              <a:off x="5595185" y="3863500"/>
              <a:ext cx="1993600" cy="892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400" dirty="0"/>
                <a:t>Taxonomic classification using curated databases</a:t>
              </a:r>
              <a:endParaRPr sz="1400" dirty="0"/>
            </a:p>
            <a:p>
              <a:r>
                <a:rPr lang="en" sz="1400" dirty="0"/>
                <a:t>(</a:t>
              </a:r>
              <a:r>
                <a:rPr lang="en" sz="1400" dirty="0">
                  <a:solidFill>
                    <a:srgbClr val="FF0000"/>
                  </a:solidFill>
                </a:rPr>
                <a:t>GTDB</a:t>
              </a:r>
              <a:r>
                <a:rPr lang="en" sz="1400" dirty="0"/>
                <a:t>, </a:t>
              </a:r>
              <a:r>
                <a:rPr lang="en" sz="1400" dirty="0">
                  <a:solidFill>
                    <a:srgbClr val="FF0000"/>
                  </a:solidFill>
                </a:rPr>
                <a:t>SILVA</a:t>
              </a:r>
              <a:r>
                <a:rPr lang="en" sz="1400" dirty="0"/>
                <a:t>, </a:t>
              </a:r>
              <a:r>
                <a:rPr lang="en" sz="1400" dirty="0">
                  <a:solidFill>
                    <a:srgbClr val="FF0000"/>
                  </a:solidFill>
                </a:rPr>
                <a:t>UNITE</a:t>
              </a:r>
              <a:r>
                <a:rPr lang="en" sz="1200" dirty="0"/>
                <a:t>)</a:t>
              </a:r>
              <a:endParaRPr sz="1200" dirty="0"/>
            </a:p>
          </p:txBody>
        </p:sp>
        <p:cxnSp>
          <p:nvCxnSpPr>
            <p:cNvPr id="169" name="Google Shape;169;p20"/>
            <p:cNvCxnSpPr>
              <a:cxnSpLocks/>
            </p:cNvCxnSpPr>
            <p:nvPr/>
          </p:nvCxnSpPr>
          <p:spPr>
            <a:xfrm>
              <a:off x="6422306" y="4744647"/>
              <a:ext cx="0" cy="864185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3" name="Google Shape;173;p20"/>
            <p:cNvSpPr txBox="1"/>
            <p:nvPr/>
          </p:nvSpPr>
          <p:spPr>
            <a:xfrm>
              <a:off x="5825817" y="4872172"/>
              <a:ext cx="2819200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 dirty="0"/>
                <a:t>Clustering unclassified </a:t>
              </a:r>
            </a:p>
            <a:p>
              <a:pPr algn="ctr"/>
              <a:r>
                <a:rPr lang="en" sz="1200" dirty="0"/>
                <a:t>ASVs at 97% similarity</a:t>
              </a:r>
              <a:endParaRPr sz="1200" dirty="0"/>
            </a:p>
          </p:txBody>
        </p:sp>
        <p:sp>
          <p:nvSpPr>
            <p:cNvPr id="177" name="Google Shape;177;p20"/>
            <p:cNvSpPr txBox="1"/>
            <p:nvPr/>
          </p:nvSpPr>
          <p:spPr>
            <a:xfrm>
              <a:off x="5277326" y="1155683"/>
              <a:ext cx="26632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400" b="1" dirty="0"/>
                <a:t>Amplicon sequencing data</a:t>
              </a:r>
              <a:endParaRPr sz="1400" b="1" dirty="0"/>
            </a:p>
          </p:txBody>
        </p:sp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A83ED8A0-EF49-CC5C-7FB8-0229A515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453" y="5625781"/>
              <a:ext cx="1240050" cy="994925"/>
            </a:xfrm>
            <a:prstGeom prst="rect">
              <a:avLst/>
            </a:prstGeom>
          </p:spPr>
        </p:pic>
        <p:sp>
          <p:nvSpPr>
            <p:cNvPr id="69" name="Google Shape;168;p20">
              <a:extLst>
                <a:ext uri="{FF2B5EF4-FFF2-40B4-BE49-F238E27FC236}">
                  <a16:creationId xmlns:a16="http://schemas.microsoft.com/office/drawing/2014/main" id="{29DACE8A-C83B-61F5-46C7-860D5B18CDDD}"/>
                </a:ext>
              </a:extLst>
            </p:cNvPr>
            <p:cNvSpPr txBox="1"/>
            <p:nvPr/>
          </p:nvSpPr>
          <p:spPr>
            <a:xfrm>
              <a:off x="5012763" y="6484813"/>
              <a:ext cx="1993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400" dirty="0"/>
                <a:t>Diversity analysis</a:t>
              </a:r>
              <a:endParaRPr sz="1400" dirty="0"/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7CBFD7CC-CDAA-D55D-58B6-30427226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4856" y="5823279"/>
              <a:ext cx="956010" cy="706056"/>
            </a:xfrm>
            <a:prstGeom prst="rect">
              <a:avLst/>
            </a:prstGeom>
          </p:spPr>
        </p:pic>
        <p:sp>
          <p:nvSpPr>
            <p:cNvPr id="72" name="Google Shape;168;p20">
              <a:extLst>
                <a:ext uri="{FF2B5EF4-FFF2-40B4-BE49-F238E27FC236}">
                  <a16:creationId xmlns:a16="http://schemas.microsoft.com/office/drawing/2014/main" id="{C8E23F4D-6F89-354E-B6DD-4BA0A183143F}"/>
                </a:ext>
              </a:extLst>
            </p:cNvPr>
            <p:cNvSpPr txBox="1"/>
            <p:nvPr/>
          </p:nvSpPr>
          <p:spPr>
            <a:xfrm>
              <a:off x="6493806" y="6498077"/>
              <a:ext cx="19936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400" dirty="0"/>
                <a:t>Network analysis</a:t>
              </a:r>
              <a:endParaRPr sz="1400" dirty="0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1C917A7E-8DE5-2EF7-6880-1B1EA13BCB63}"/>
              </a:ext>
            </a:extLst>
          </p:cNvPr>
          <p:cNvGrpSpPr/>
          <p:nvPr/>
        </p:nvGrpSpPr>
        <p:grpSpPr>
          <a:xfrm>
            <a:off x="-851953" y="565611"/>
            <a:ext cx="6618201" cy="5578851"/>
            <a:chOff x="-851953" y="565611"/>
            <a:chExt cx="6618201" cy="5578851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2926A135-8916-3FBD-E395-52DFFD4D2DF4}"/>
                </a:ext>
              </a:extLst>
            </p:cNvPr>
            <p:cNvSpPr txBox="1"/>
            <p:nvPr/>
          </p:nvSpPr>
          <p:spPr>
            <a:xfrm>
              <a:off x="2363824" y="1476418"/>
              <a:ext cx="3299837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7" dirty="0"/>
                <a:t>16S </a:t>
              </a:r>
              <a:r>
                <a:rPr lang="fr-FR" sz="1467" dirty="0" err="1"/>
                <a:t>sequencing</a:t>
              </a:r>
              <a:endParaRPr lang="fr-FR" sz="1467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8E63726-3CDE-6E92-8C98-0B62D9195DBC}"/>
                </a:ext>
              </a:extLst>
            </p:cNvPr>
            <p:cNvSpPr txBox="1"/>
            <p:nvPr/>
          </p:nvSpPr>
          <p:spPr>
            <a:xfrm>
              <a:off x="2459682" y="5758836"/>
              <a:ext cx="3299837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7" dirty="0"/>
                <a:t>ITS </a:t>
              </a:r>
              <a:r>
                <a:rPr lang="fr-FR" sz="1467" dirty="0" err="1"/>
                <a:t>sequencing</a:t>
              </a:r>
              <a:endParaRPr lang="fr-FR" sz="1467" dirty="0"/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6B246ABD-A938-C039-F0DC-AFEDD54D6116}"/>
                </a:ext>
              </a:extLst>
            </p:cNvPr>
            <p:cNvGrpSpPr/>
            <p:nvPr/>
          </p:nvGrpSpPr>
          <p:grpSpPr>
            <a:xfrm>
              <a:off x="-851953" y="565611"/>
              <a:ext cx="6618201" cy="5578851"/>
              <a:chOff x="-851953" y="565611"/>
              <a:chExt cx="6618201" cy="5578851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BBA86087-3F28-038F-2502-F262666F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066" y="1377290"/>
                <a:ext cx="1077463" cy="100575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035FFC0B-E103-274E-CF0A-49D701C0C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725" y="3042714"/>
                <a:ext cx="1096033" cy="1023086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9CD76406-6329-D823-C770-C0E20A0C4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77" y="4530135"/>
                <a:ext cx="1051411" cy="981433"/>
              </a:xfrm>
              <a:prstGeom prst="rect">
                <a:avLst/>
              </a:prstGeom>
            </p:spPr>
          </p:pic>
          <p:sp>
            <p:nvSpPr>
              <p:cNvPr id="36" name="Accolade fermante 35">
                <a:extLst>
                  <a:ext uri="{FF2B5EF4-FFF2-40B4-BE49-F238E27FC236}">
                    <a16:creationId xmlns:a16="http://schemas.microsoft.com/office/drawing/2014/main" id="{0E3BD25C-7CC4-F842-D870-75CDC9631701}"/>
                  </a:ext>
                </a:extLst>
              </p:cNvPr>
              <p:cNvSpPr/>
              <p:nvPr/>
            </p:nvSpPr>
            <p:spPr>
              <a:xfrm>
                <a:off x="1505893" y="1379709"/>
                <a:ext cx="286312" cy="4508444"/>
              </a:xfrm>
              <a:prstGeom prst="rightBrace">
                <a:avLst>
                  <a:gd name="adj1" fmla="val 29941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49FD07B-A050-952D-B2BA-98298A76E0F8}"/>
                  </a:ext>
                </a:extLst>
              </p:cNvPr>
              <p:cNvSpPr txBox="1"/>
              <p:nvPr/>
            </p:nvSpPr>
            <p:spPr>
              <a:xfrm>
                <a:off x="-497259" y="2414676"/>
                <a:ext cx="2676491" cy="543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67" b="1" dirty="0" err="1"/>
                  <a:t>Healthy</a:t>
                </a:r>
                <a:r>
                  <a:rPr lang="fr-FR" sz="1467" b="1" dirty="0"/>
                  <a:t> </a:t>
                </a:r>
                <a:r>
                  <a:rPr lang="fr-FR" sz="1467" b="1" dirty="0" err="1"/>
                  <a:t>subjects</a:t>
                </a:r>
                <a:endParaRPr lang="fr-FR" sz="1467" b="1" dirty="0"/>
              </a:p>
              <a:p>
                <a:pPr algn="ctr"/>
                <a:r>
                  <a:rPr lang="fr-FR" sz="1467" dirty="0"/>
                  <a:t>(Control)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647437E-D1BC-1D54-1C8A-105C0DD40CAE}"/>
                  </a:ext>
                </a:extLst>
              </p:cNvPr>
              <p:cNvSpPr txBox="1"/>
              <p:nvPr/>
            </p:nvSpPr>
            <p:spPr>
              <a:xfrm>
                <a:off x="-390935" y="4027564"/>
                <a:ext cx="25960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CIS </a:t>
                </a:r>
                <a:r>
                  <a:rPr lang="fr-FR" sz="1600" dirty="0"/>
                  <a:t>(</a:t>
                </a:r>
                <a:r>
                  <a:rPr lang="fr-FR" sz="1600" dirty="0" err="1"/>
                  <a:t>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onset</a:t>
                </a:r>
                <a:r>
                  <a:rPr lang="fr-FR" sz="1600" dirty="0"/>
                  <a:t>)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9605F39-A422-3648-010E-84C1D0EE2DF8}"/>
                  </a:ext>
                </a:extLst>
              </p:cNvPr>
              <p:cNvSpPr txBox="1"/>
              <p:nvPr/>
            </p:nvSpPr>
            <p:spPr>
              <a:xfrm>
                <a:off x="-851953" y="5487685"/>
                <a:ext cx="35764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MS </a:t>
                </a:r>
                <a:r>
                  <a:rPr lang="fr-FR" sz="1600" dirty="0"/>
                  <a:t>(</a:t>
                </a:r>
                <a:r>
                  <a:rPr lang="fr-FR" sz="1600" dirty="0" err="1"/>
                  <a:t>Late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onset</a:t>
                </a:r>
                <a:r>
                  <a:rPr lang="fr-FR" sz="1600" dirty="0"/>
                  <a:t>,</a:t>
                </a:r>
              </a:p>
              <a:p>
                <a:pPr algn="ctr"/>
                <a:r>
                  <a:rPr lang="fr-FR" sz="1600" dirty="0"/>
                  <a:t>RR and SP)</a:t>
                </a:r>
              </a:p>
            </p:txBody>
          </p:sp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FA20730A-5392-2023-A740-54AA57C8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6240" y="1576013"/>
                <a:ext cx="785153" cy="816205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BD7C2FB-281F-50FC-A6CB-575DAA2EC165}"/>
                  </a:ext>
                </a:extLst>
              </p:cNvPr>
              <p:cNvSpPr txBox="1"/>
              <p:nvPr/>
            </p:nvSpPr>
            <p:spPr>
              <a:xfrm>
                <a:off x="691744" y="2379155"/>
                <a:ext cx="3299837" cy="70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33" b="1" dirty="0" err="1"/>
                  <a:t>Sorted</a:t>
                </a:r>
                <a:r>
                  <a:rPr lang="fr-FR" sz="1333" b="1" dirty="0"/>
                  <a:t> </a:t>
                </a:r>
                <a:r>
                  <a:rPr lang="fr-FR" sz="1333" b="1" dirty="0" err="1">
                    <a:solidFill>
                      <a:srgbClr val="FF0000"/>
                    </a:solidFill>
                  </a:rPr>
                  <a:t>IgA</a:t>
                </a:r>
                <a:r>
                  <a:rPr lang="fr-FR" sz="1333" b="1" dirty="0">
                    <a:solidFill>
                      <a:srgbClr val="FF0000"/>
                    </a:solidFill>
                  </a:rPr>
                  <a:t>+ </a:t>
                </a:r>
              </a:p>
              <a:p>
                <a:pPr algn="ctr"/>
                <a:r>
                  <a:rPr lang="fr-FR" sz="1333" b="1" dirty="0"/>
                  <a:t>And </a:t>
                </a:r>
                <a:r>
                  <a:rPr lang="fr-FR" sz="1333" b="1" dirty="0" err="1">
                    <a:solidFill>
                      <a:srgbClr val="0070C0"/>
                    </a:solidFill>
                  </a:rPr>
                  <a:t>IgA</a:t>
                </a:r>
                <a:r>
                  <a:rPr lang="fr-FR" sz="1333" b="1" dirty="0">
                    <a:solidFill>
                      <a:srgbClr val="0070C0"/>
                    </a:solidFill>
                  </a:rPr>
                  <a:t>-</a:t>
                </a:r>
              </a:p>
              <a:p>
                <a:pPr algn="ctr"/>
                <a:r>
                  <a:rPr lang="fr-FR" sz="1333" b="1" dirty="0" err="1"/>
                  <a:t>Bacteriome</a:t>
                </a:r>
                <a:endParaRPr lang="fr-FR" sz="1333" b="1" dirty="0"/>
              </a:p>
            </p:txBody>
          </p:sp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D08FE2FB-92ED-5A12-8991-5AF9B2F68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8783" y="3300831"/>
                <a:ext cx="785153" cy="816205"/>
              </a:xfrm>
              <a:prstGeom prst="rect">
                <a:avLst/>
              </a:prstGeom>
            </p:spPr>
          </p:pic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4F79847-EE37-F09A-CA37-F05C71CE4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0044" y="4689481"/>
                <a:ext cx="881004" cy="734388"/>
              </a:xfrm>
              <a:prstGeom prst="rect">
                <a:avLst/>
              </a:prstGeom>
            </p:spPr>
          </p:pic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2276CC3E-8454-A57E-40B6-CBA0FC0DB7F2}"/>
                  </a:ext>
                </a:extLst>
              </p:cNvPr>
              <p:cNvSpPr txBox="1"/>
              <p:nvPr/>
            </p:nvSpPr>
            <p:spPr>
              <a:xfrm>
                <a:off x="1128560" y="4093722"/>
                <a:ext cx="2414214" cy="50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33" b="1" dirty="0"/>
                  <a:t>Pre-</a:t>
                </a:r>
                <a:r>
                  <a:rPr lang="fr-FR" sz="1333" b="1" dirty="0" err="1"/>
                  <a:t>sorted</a:t>
                </a:r>
                <a:endParaRPr lang="fr-FR" sz="1333" b="1" dirty="0"/>
              </a:p>
              <a:p>
                <a:pPr algn="ctr"/>
                <a:r>
                  <a:rPr lang="fr-FR" sz="1333" b="1" dirty="0" err="1"/>
                  <a:t>Bacteriome</a:t>
                </a:r>
                <a:endParaRPr lang="fr-FR" sz="1333" b="1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A7B5E21-2EC6-B97C-55A8-99A5613DA9E4}"/>
                  </a:ext>
                </a:extLst>
              </p:cNvPr>
              <p:cNvSpPr txBox="1"/>
              <p:nvPr/>
            </p:nvSpPr>
            <p:spPr>
              <a:xfrm>
                <a:off x="784189" y="5430252"/>
                <a:ext cx="3299837" cy="50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33" b="1" dirty="0" err="1"/>
                  <a:t>Mycobiome</a:t>
                </a:r>
                <a:endParaRPr lang="fr-FR" sz="1333" b="1" dirty="0"/>
              </a:p>
              <a:p>
                <a:pPr algn="ctr"/>
                <a:r>
                  <a:rPr lang="fr-FR" sz="1333" b="1" dirty="0"/>
                  <a:t>(Fungi)</a:t>
                </a:r>
              </a:p>
            </p:txBody>
          </p: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581578E1-7901-F62C-C831-A549CDEF73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452" y="1473078"/>
                <a:ext cx="810921" cy="3468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672A37EC-85FA-1A8A-A788-653E047E6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0265" y="1012411"/>
                <a:ext cx="801355" cy="555895"/>
              </a:xfrm>
              <a:prstGeom prst="rect">
                <a:avLst/>
              </a:prstGeom>
            </p:spPr>
          </p:pic>
          <p:pic>
            <p:nvPicPr>
              <p:cNvPr id="50" name="Image 49">
                <a:extLst>
                  <a:ext uri="{FF2B5EF4-FFF2-40B4-BE49-F238E27FC236}">
                    <a16:creationId xmlns:a16="http://schemas.microsoft.com/office/drawing/2014/main" id="{33DEABA7-FCCB-F1C0-A8FD-1B018A5BD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8808" y="2045067"/>
                <a:ext cx="510985" cy="839189"/>
              </a:xfrm>
              <a:prstGeom prst="rect">
                <a:avLst/>
              </a:prstGeom>
            </p:spPr>
          </p:pic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1902197D-B4FE-CE38-FC7A-33F8CBBA4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9723" y="2178577"/>
                <a:ext cx="803051" cy="3486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6CB5670F-E85F-08DD-EB5C-C2BA1229A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1048" y="3756765"/>
                <a:ext cx="5770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BD01A3B8-D17E-72F0-9BFE-EB1FB6ECC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84871" y="3517998"/>
                <a:ext cx="783252" cy="543337"/>
              </a:xfrm>
              <a:prstGeom prst="rect">
                <a:avLst/>
              </a:prstGeom>
            </p:spPr>
          </p:pic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C07072CF-4F4A-EEF9-A4CA-356DF01A35F7}"/>
                  </a:ext>
                </a:extLst>
              </p:cNvPr>
              <p:cNvSpPr txBox="1"/>
              <p:nvPr/>
            </p:nvSpPr>
            <p:spPr>
              <a:xfrm>
                <a:off x="2055797" y="2790920"/>
                <a:ext cx="3606892" cy="543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67" dirty="0" err="1"/>
                  <a:t>Shotgun</a:t>
                </a:r>
                <a:r>
                  <a:rPr lang="fr-FR" sz="1467" dirty="0"/>
                  <a:t> </a:t>
                </a:r>
                <a:r>
                  <a:rPr lang="fr-FR" sz="1467" dirty="0" err="1"/>
                  <a:t>sequencing</a:t>
                </a:r>
                <a:endParaRPr lang="fr-FR" sz="1467" dirty="0"/>
              </a:p>
              <a:p>
                <a:pPr algn="ctr"/>
                <a:r>
                  <a:rPr lang="fr-FR" sz="1467" dirty="0"/>
                  <a:t>(</a:t>
                </a:r>
                <a:r>
                  <a:rPr lang="fr-FR" sz="1467" dirty="0" err="1">
                    <a:solidFill>
                      <a:srgbClr val="00B050"/>
                    </a:solidFill>
                  </a:rPr>
                  <a:t>Healthy</a:t>
                </a:r>
                <a:r>
                  <a:rPr lang="fr-FR" sz="1467" dirty="0"/>
                  <a:t> and </a:t>
                </a:r>
                <a:r>
                  <a:rPr lang="fr-FR" sz="1467" dirty="0">
                    <a:solidFill>
                      <a:schemeClr val="accent4">
                        <a:lumMod val="75000"/>
                      </a:schemeClr>
                    </a:solidFill>
                  </a:rPr>
                  <a:t>CIS</a:t>
                </a:r>
                <a:r>
                  <a:rPr lang="fr-FR" sz="1467" dirty="0"/>
                  <a:t> </a:t>
                </a:r>
                <a:r>
                  <a:rPr lang="fr-FR" sz="1467" dirty="0" err="1"/>
                  <a:t>samples</a:t>
                </a:r>
                <a:r>
                  <a:rPr lang="fr-FR" sz="1467" dirty="0"/>
                  <a:t>)</a:t>
                </a:r>
              </a:p>
            </p:txBody>
          </p:sp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2E6580BF-F1D6-3CD3-EBC1-E47CEA510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82734" y="5133727"/>
                <a:ext cx="917423" cy="636411"/>
              </a:xfrm>
              <a:prstGeom prst="rect">
                <a:avLst/>
              </a:prstGeom>
            </p:spPr>
          </p:pic>
          <p:cxnSp>
            <p:nvCxnSpPr>
              <p:cNvPr id="61" name="Connecteur droit avec flèche 60">
                <a:extLst>
                  <a:ext uri="{FF2B5EF4-FFF2-40B4-BE49-F238E27FC236}">
                    <a16:creationId xmlns:a16="http://schemas.microsoft.com/office/drawing/2014/main" id="{C71CDD8C-415D-3D79-F597-78BEC54B1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5744" y="5552084"/>
                <a:ext cx="5770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4FB22915-372A-979E-F136-AB123680390A}"/>
                  </a:ext>
                </a:extLst>
              </p:cNvPr>
              <p:cNvSpPr txBox="1"/>
              <p:nvPr/>
            </p:nvSpPr>
            <p:spPr>
              <a:xfrm>
                <a:off x="2466411" y="4065071"/>
                <a:ext cx="3299837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67" dirty="0"/>
                  <a:t>16S </a:t>
                </a:r>
                <a:r>
                  <a:rPr lang="fr-FR" sz="1467" dirty="0" err="1"/>
                  <a:t>sequencing</a:t>
                </a:r>
                <a:r>
                  <a:rPr lang="fr-FR" sz="1467" dirty="0"/>
                  <a:t> 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297BDE-3550-A752-9392-5D1D4F9152ED}"/>
                  </a:ext>
                </a:extLst>
              </p:cNvPr>
              <p:cNvSpPr/>
              <p:nvPr/>
            </p:nvSpPr>
            <p:spPr>
              <a:xfrm>
                <a:off x="32830" y="918641"/>
                <a:ext cx="4867163" cy="52258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3B9634F0-12D1-2AFD-AEC9-58433764634A}"/>
                  </a:ext>
                </a:extLst>
              </p:cNvPr>
              <p:cNvSpPr txBox="1"/>
              <p:nvPr/>
            </p:nvSpPr>
            <p:spPr>
              <a:xfrm>
                <a:off x="1335298" y="565611"/>
                <a:ext cx="23335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u="sng" dirty="0" err="1"/>
                  <a:t>Experimental</a:t>
                </a:r>
                <a:r>
                  <a:rPr lang="fr-FR" sz="1600" b="1" u="sng" dirty="0"/>
                  <a:t> phase</a:t>
                </a:r>
              </a:p>
            </p:txBody>
          </p:sp>
        </p:grp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7BA380A6-3786-22DF-D3F0-D35485557DCA}"/>
              </a:ext>
            </a:extLst>
          </p:cNvPr>
          <p:cNvGrpSpPr/>
          <p:nvPr/>
        </p:nvGrpSpPr>
        <p:grpSpPr>
          <a:xfrm>
            <a:off x="8275419" y="434392"/>
            <a:ext cx="6833839" cy="6530420"/>
            <a:chOff x="8275419" y="434392"/>
            <a:chExt cx="6833839" cy="6530420"/>
          </a:xfrm>
        </p:grpSpPr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E1D11EDE-4A3E-3BCE-AF56-277BFD1A1CCB}"/>
                </a:ext>
              </a:extLst>
            </p:cNvPr>
            <p:cNvGrpSpPr/>
            <p:nvPr/>
          </p:nvGrpSpPr>
          <p:grpSpPr>
            <a:xfrm>
              <a:off x="8275419" y="434392"/>
              <a:ext cx="3921182" cy="6530420"/>
              <a:chOff x="8275419" y="434392"/>
              <a:chExt cx="3921182" cy="6530420"/>
            </a:xfrm>
          </p:grpSpPr>
          <p:sp>
            <p:nvSpPr>
              <p:cNvPr id="150" name="Google Shape;150;p20"/>
              <p:cNvSpPr/>
              <p:nvPr/>
            </p:nvSpPr>
            <p:spPr>
              <a:xfrm>
                <a:off x="9734697" y="434392"/>
                <a:ext cx="835992" cy="797112"/>
              </a:xfrm>
              <a:prstGeom prst="flowChartMultidocument">
                <a:avLst/>
              </a:prstGeom>
              <a:solidFill>
                <a:srgbClr val="E8646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59;p20"/>
              <p:cNvSpPr txBox="1"/>
              <p:nvPr/>
            </p:nvSpPr>
            <p:spPr>
              <a:xfrm>
                <a:off x="8992962" y="1169086"/>
                <a:ext cx="27156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400" b="1" dirty="0"/>
                  <a:t>Shotgun whole genome data</a:t>
                </a:r>
                <a:endParaRPr sz="1400" b="1" dirty="0"/>
              </a:p>
            </p:txBody>
          </p:sp>
          <p:sp>
            <p:nvSpPr>
              <p:cNvPr id="160" name="Google Shape;160;p20"/>
              <p:cNvSpPr txBox="1"/>
              <p:nvPr/>
            </p:nvSpPr>
            <p:spPr>
              <a:xfrm>
                <a:off x="9734697" y="646439"/>
                <a:ext cx="1618800" cy="451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333" b="1" dirty="0">
                    <a:solidFill>
                      <a:schemeClr val="lt1"/>
                    </a:solidFill>
                  </a:rPr>
                  <a:t>FASTQ</a:t>
                </a:r>
                <a:endParaRPr sz="1333" b="1" dirty="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 flipH="1">
                <a:off x="10141420" y="1534802"/>
                <a:ext cx="800" cy="39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8646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76" name="Google Shape;176;p20"/>
              <p:cNvSpPr txBox="1"/>
              <p:nvPr/>
            </p:nvSpPr>
            <p:spPr>
              <a:xfrm>
                <a:off x="9214852" y="2868212"/>
                <a:ext cx="2658490" cy="677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400" dirty="0"/>
                  <a:t>Reference-based taxonomic classification (</a:t>
                </a:r>
                <a:r>
                  <a:rPr lang="en" sz="1400" dirty="0" err="1">
                    <a:solidFill>
                      <a:srgbClr val="FF0000"/>
                    </a:solidFill>
                  </a:rPr>
                  <a:t>MetaPhlan</a:t>
                </a:r>
                <a:r>
                  <a:rPr lang="en" sz="1067" dirty="0"/>
                  <a:t>)</a:t>
                </a:r>
                <a:endParaRPr sz="1067" dirty="0"/>
              </a:p>
            </p:txBody>
          </p:sp>
          <p:cxnSp>
            <p:nvCxnSpPr>
              <p:cNvPr id="178" name="Google Shape;178;p20"/>
              <p:cNvCxnSpPr/>
              <p:nvPr/>
            </p:nvCxnSpPr>
            <p:spPr>
              <a:xfrm flipH="1">
                <a:off x="10226029" y="3432404"/>
                <a:ext cx="4800" cy="51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8646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79" name="Google Shape;179;p20"/>
              <p:cNvSpPr txBox="1"/>
              <p:nvPr/>
            </p:nvSpPr>
            <p:spPr>
              <a:xfrm>
                <a:off x="9262260" y="4325226"/>
                <a:ext cx="2263200" cy="677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fr-FR" sz="1400" dirty="0"/>
                  <a:t>Conversion of </a:t>
                </a:r>
                <a:r>
                  <a:rPr lang="fr-FR" sz="1400" dirty="0" err="1"/>
                  <a:t>taxonomic</a:t>
                </a:r>
                <a:r>
                  <a:rPr lang="fr-FR" sz="1400" dirty="0"/>
                  <a:t> </a:t>
                </a:r>
                <a:r>
                  <a:rPr lang="fr-FR" sz="1400" dirty="0" err="1"/>
                  <a:t>names</a:t>
                </a:r>
                <a:r>
                  <a:rPr lang="fr-FR" sz="1400" dirty="0"/>
                  <a:t> to GTDB format</a:t>
                </a:r>
                <a:endParaRPr sz="1400" dirty="0"/>
              </a:p>
            </p:txBody>
          </p:sp>
          <p:sp>
            <p:nvSpPr>
              <p:cNvPr id="180" name="Google Shape;180;p20"/>
              <p:cNvSpPr txBox="1"/>
              <p:nvPr/>
            </p:nvSpPr>
            <p:spPr>
              <a:xfrm>
                <a:off x="9200492" y="6349299"/>
                <a:ext cx="1921200" cy="615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en" sz="1200" dirty="0"/>
                  <a:t>Strain-level profiling</a:t>
                </a:r>
                <a:endParaRPr sz="1200" dirty="0"/>
              </a:p>
              <a:p>
                <a:pPr algn="ctr"/>
                <a:r>
                  <a:rPr lang="en" sz="1200" dirty="0"/>
                  <a:t>(</a:t>
                </a:r>
                <a:r>
                  <a:rPr lang="en" sz="1200" dirty="0" err="1">
                    <a:solidFill>
                      <a:srgbClr val="FF0000"/>
                    </a:solidFill>
                  </a:rPr>
                  <a:t>StrainPhlan</a:t>
                </a:r>
                <a:r>
                  <a:rPr lang="en" sz="1067" dirty="0"/>
                  <a:t>)</a:t>
                </a:r>
                <a:endParaRPr sz="1067" dirty="0"/>
              </a:p>
            </p:txBody>
          </p:sp>
          <p:cxnSp>
            <p:nvCxnSpPr>
              <p:cNvPr id="181" name="Google Shape;181;p20"/>
              <p:cNvCxnSpPr>
                <a:cxnSpLocks/>
              </p:cNvCxnSpPr>
              <p:nvPr/>
            </p:nvCxnSpPr>
            <p:spPr>
              <a:xfrm>
                <a:off x="10269019" y="4963757"/>
                <a:ext cx="0" cy="68064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8646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182" name="Google Shape;182;p2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9732318" y="5682976"/>
                <a:ext cx="832382" cy="7383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20"/>
              <p:cNvPicPr preferRelativeResize="0"/>
              <p:nvPr/>
            </p:nvPicPr>
            <p:blipFill rotWithShape="1">
              <a:blip r:embed="rId15">
                <a:alphaModFix/>
              </a:blip>
              <a:srcRect r="26340"/>
              <a:stretch/>
            </p:blipFill>
            <p:spPr>
              <a:xfrm>
                <a:off x="9652253" y="1984729"/>
                <a:ext cx="967900" cy="9739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Image 77">
                <a:extLst>
                  <a:ext uri="{FF2B5EF4-FFF2-40B4-BE49-F238E27FC236}">
                    <a16:creationId xmlns:a16="http://schemas.microsoft.com/office/drawing/2014/main" id="{4ADB8D93-F423-876D-30DA-72B6A3F8F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51244" y="5430252"/>
                <a:ext cx="816738" cy="991042"/>
              </a:xfrm>
              <a:prstGeom prst="rect">
                <a:avLst/>
              </a:prstGeom>
            </p:spPr>
          </p:pic>
          <p:pic>
            <p:nvPicPr>
              <p:cNvPr id="79" name="Image 78">
                <a:extLst>
                  <a:ext uri="{FF2B5EF4-FFF2-40B4-BE49-F238E27FC236}">
                    <a16:creationId xmlns:a16="http://schemas.microsoft.com/office/drawing/2014/main" id="{27D264DF-A1AB-A42E-1748-8019ABB78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6960" y="5644399"/>
                <a:ext cx="1016289" cy="815396"/>
              </a:xfrm>
              <a:prstGeom prst="rect">
                <a:avLst/>
              </a:prstGeom>
            </p:spPr>
          </p:pic>
          <p:sp>
            <p:nvSpPr>
              <p:cNvPr id="80" name="Google Shape;168;p20">
                <a:extLst>
                  <a:ext uri="{FF2B5EF4-FFF2-40B4-BE49-F238E27FC236}">
                    <a16:creationId xmlns:a16="http://schemas.microsoft.com/office/drawing/2014/main" id="{05228F4A-8B66-BAF6-0FBC-DACCD4DEB263}"/>
                  </a:ext>
                </a:extLst>
              </p:cNvPr>
              <p:cNvSpPr txBox="1"/>
              <p:nvPr/>
            </p:nvSpPr>
            <p:spPr>
              <a:xfrm>
                <a:off x="8275419" y="6328696"/>
                <a:ext cx="1993600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200" dirty="0"/>
                  <a:t>Diversity analysis</a:t>
                </a:r>
                <a:endParaRPr sz="1200" dirty="0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CFDEB86F-B78C-24A3-B855-6AA699EC1AF2}"/>
                  </a:ext>
                </a:extLst>
              </p:cNvPr>
              <p:cNvSpPr txBox="1"/>
              <p:nvPr/>
            </p:nvSpPr>
            <p:spPr>
              <a:xfrm>
                <a:off x="10794919" y="6404872"/>
                <a:ext cx="1401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" sz="1200" dirty="0"/>
                  <a:t>Functional profiling</a:t>
                </a:r>
              </a:p>
              <a:p>
                <a:pPr algn="ctr"/>
                <a:r>
                  <a:rPr lang="en" sz="1200" dirty="0"/>
                  <a:t>(</a:t>
                </a:r>
                <a:r>
                  <a:rPr lang="en" sz="1200" dirty="0" err="1">
                    <a:solidFill>
                      <a:srgbClr val="FF0000"/>
                    </a:solidFill>
                  </a:rPr>
                  <a:t>Humann</a:t>
                </a:r>
                <a:r>
                  <a:rPr lang="en" sz="1200" dirty="0"/>
                  <a:t>) </a:t>
                </a:r>
                <a:endParaRPr lang="fr-FR" sz="1200" dirty="0"/>
              </a:p>
            </p:txBody>
          </p:sp>
          <p:cxnSp>
            <p:nvCxnSpPr>
              <p:cNvPr id="86" name="Google Shape;181;p20">
                <a:extLst>
                  <a:ext uri="{FF2B5EF4-FFF2-40B4-BE49-F238E27FC236}">
                    <a16:creationId xmlns:a16="http://schemas.microsoft.com/office/drawing/2014/main" id="{F9962D4E-9118-C4CC-874F-C7F560C2CC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4319" y="5009665"/>
                <a:ext cx="447834" cy="42058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8646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8" name="Google Shape;181;p20">
                <a:extLst>
                  <a:ext uri="{FF2B5EF4-FFF2-40B4-BE49-F238E27FC236}">
                    <a16:creationId xmlns:a16="http://schemas.microsoft.com/office/drawing/2014/main" id="{7BB13F1A-7AD3-7FD9-9000-7A9A66520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9044" y="5019869"/>
                <a:ext cx="402648" cy="39034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8646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97" name="Google Shape;167;p20">
                <a:extLst>
                  <a:ext uri="{FF2B5EF4-FFF2-40B4-BE49-F238E27FC236}">
                    <a16:creationId xmlns:a16="http://schemas.microsoft.com/office/drawing/2014/main" id="{C217A5A8-0396-4395-D8F6-82F62A8528A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732318" y="3960532"/>
                <a:ext cx="924231" cy="4572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60C2C4CF-E6B5-50EF-B6AB-6A66D0A41801}"/>
                </a:ext>
              </a:extLst>
            </p:cNvPr>
            <p:cNvSpPr txBox="1"/>
            <p:nvPr/>
          </p:nvSpPr>
          <p:spPr>
            <a:xfrm>
              <a:off x="10622064" y="440346"/>
              <a:ext cx="44871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(</a:t>
              </a:r>
              <a:r>
                <a:rPr lang="fr-FR" sz="1600" b="1" dirty="0" err="1"/>
                <a:t>IgA</a:t>
              </a:r>
              <a:r>
                <a:rPr lang="fr-FR" sz="1600" dirty="0"/>
                <a:t> </a:t>
              </a:r>
              <a:r>
                <a:rPr lang="fr-FR" sz="1600" dirty="0" err="1">
                  <a:solidFill>
                    <a:srgbClr val="00B050"/>
                  </a:solidFill>
                </a:rPr>
                <a:t>Healthy</a:t>
              </a:r>
              <a:r>
                <a:rPr lang="fr-FR" sz="1600" dirty="0"/>
                <a:t> </a:t>
              </a:r>
            </a:p>
            <a:p>
              <a:r>
                <a:rPr lang="fr-FR" sz="1600" dirty="0"/>
                <a:t>and </a:t>
              </a:r>
              <a:r>
                <a:rPr lang="fr-FR" sz="1600" dirty="0">
                  <a:solidFill>
                    <a:schemeClr val="accent4">
                      <a:lumMod val="75000"/>
                    </a:schemeClr>
                  </a:solidFill>
                </a:rPr>
                <a:t>CIS</a:t>
              </a:r>
              <a:r>
                <a:rPr lang="fr-FR" sz="1600" dirty="0"/>
                <a:t> </a:t>
              </a:r>
              <a:r>
                <a:rPr lang="fr-FR" sz="1600" dirty="0" err="1"/>
                <a:t>samples</a:t>
              </a:r>
              <a:r>
                <a:rPr lang="fr-FR" sz="1600" dirty="0"/>
                <a:t>)</a:t>
              </a:r>
            </a:p>
            <a:p>
              <a:endParaRPr lang="fr-FR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7306DB0-2808-CCDB-96C1-6AF8506F6760}"/>
              </a:ext>
            </a:extLst>
          </p:cNvPr>
          <p:cNvSpPr txBox="1"/>
          <p:nvPr/>
        </p:nvSpPr>
        <p:spPr>
          <a:xfrm>
            <a:off x="11941161" y="6568450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07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474233D-7731-44DE-5AA9-181811969F9A}"/>
              </a:ext>
            </a:extLst>
          </p:cNvPr>
          <p:cNvSpPr txBox="1"/>
          <p:nvPr/>
        </p:nvSpPr>
        <p:spPr>
          <a:xfrm>
            <a:off x="2927222" y="3761725"/>
            <a:ext cx="688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How </a:t>
            </a:r>
            <a:r>
              <a:rPr lang="fr-FR" sz="2400" b="1" dirty="0" err="1"/>
              <a:t>is</a:t>
            </a:r>
            <a:r>
              <a:rPr lang="fr-FR" sz="2400" b="1" dirty="0"/>
              <a:t> the microbiome </a:t>
            </a:r>
            <a:r>
              <a:rPr lang="fr-FR" sz="2400" b="1" dirty="0" err="1"/>
              <a:t>potentially</a:t>
            </a:r>
            <a:r>
              <a:rPr lang="fr-FR" sz="2400" b="1" dirty="0"/>
              <a:t> </a:t>
            </a:r>
            <a:r>
              <a:rPr lang="fr-FR" sz="2400" b="1" dirty="0" err="1"/>
              <a:t>linked</a:t>
            </a:r>
            <a:r>
              <a:rPr lang="fr-FR" sz="2400" b="1" dirty="0"/>
              <a:t> to MS?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1CF55564-38C6-1057-5421-5715F0C32EBA}"/>
              </a:ext>
            </a:extLst>
          </p:cNvPr>
          <p:cNvGrpSpPr/>
          <p:nvPr/>
        </p:nvGrpSpPr>
        <p:grpSpPr>
          <a:xfrm>
            <a:off x="0" y="3993527"/>
            <a:ext cx="12192000" cy="2864473"/>
            <a:chOff x="0" y="3993527"/>
            <a:chExt cx="12192000" cy="286447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CCC13FA9-2160-2A86-28EC-418DC7DEE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517750">
              <a:off x="4529983" y="4748402"/>
              <a:ext cx="1252051" cy="876436"/>
            </a:xfrm>
            <a:prstGeom prst="rect">
              <a:avLst/>
            </a:prstGeom>
          </p:spPr>
        </p:pic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877B4C6E-0AD0-7E37-C0FB-22FD837B3039}"/>
                </a:ext>
              </a:extLst>
            </p:cNvPr>
            <p:cNvGrpSpPr/>
            <p:nvPr/>
          </p:nvGrpSpPr>
          <p:grpSpPr>
            <a:xfrm>
              <a:off x="0" y="3993527"/>
              <a:ext cx="12192000" cy="2864473"/>
              <a:chOff x="0" y="3993527"/>
              <a:chExt cx="12192000" cy="2864473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F3CAC953-77C7-8E0B-6B29-2ACCC53FB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10" t="36537" r="67632" b="28706"/>
              <a:stretch/>
            </p:blipFill>
            <p:spPr>
              <a:xfrm>
                <a:off x="9357714" y="4132961"/>
                <a:ext cx="2240796" cy="2460482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077978E-432A-FC78-4866-4B6A491EA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00" t="25464" r="45282" b="16631"/>
              <a:stretch/>
            </p:blipFill>
            <p:spPr>
              <a:xfrm>
                <a:off x="560944" y="4462282"/>
                <a:ext cx="2223358" cy="180184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7740223-B7EF-FD44-CD97-D0B3543A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342" t="18400" r="4181" b="16028"/>
              <a:stretch/>
            </p:blipFill>
            <p:spPr>
              <a:xfrm>
                <a:off x="4984321" y="3993527"/>
                <a:ext cx="2223358" cy="2460482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DCE4577-962B-268E-9B07-2E84F2C5900E}"/>
                  </a:ext>
                </a:extLst>
              </p:cNvPr>
              <p:cNvSpPr txBox="1"/>
              <p:nvPr/>
            </p:nvSpPr>
            <p:spPr>
              <a:xfrm>
                <a:off x="4340913" y="6211669"/>
                <a:ext cx="4327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Migration of </a:t>
                </a:r>
                <a:r>
                  <a:rPr lang="fr-FR" dirty="0" err="1">
                    <a:solidFill>
                      <a:srgbClr val="FF0000"/>
                    </a:solidFill>
                  </a:rPr>
                  <a:t>IgA-producing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cells</a:t>
                </a:r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/>
                  <a:t> to CNS in MS (</a:t>
                </a:r>
                <a:r>
                  <a:rPr lang="fr-FR" sz="1800" b="0" i="0" u="none" strike="noStrike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Pröbstel</a:t>
                </a: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fr-FR" sz="1800" b="0" i="1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et al</a:t>
                </a:r>
                <a:r>
                  <a:rPr lang="fr-FR" sz="1800" b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.,</a:t>
                </a:r>
                <a:r>
                  <a:rPr lang="fr-FR" sz="1800" b="0" i="1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2020)</a:t>
                </a:r>
                <a:endParaRPr lang="fr-FR" dirty="0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22923A2-1E6F-8E18-1799-1B237B4564E3}"/>
                  </a:ext>
                </a:extLst>
              </p:cNvPr>
              <p:cNvSpPr txBox="1"/>
              <p:nvPr/>
            </p:nvSpPr>
            <p:spPr>
              <a:xfrm>
                <a:off x="8746786" y="6211669"/>
                <a:ext cx="34452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>
                    <a:solidFill>
                      <a:srgbClr val="FF0000"/>
                    </a:solidFill>
                  </a:rPr>
                  <a:t>Decreased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IgA</a:t>
                </a:r>
                <a:r>
                  <a:rPr lang="fr-FR" dirty="0">
                    <a:solidFill>
                      <a:srgbClr val="FF0000"/>
                    </a:solidFill>
                  </a:rPr>
                  <a:t> interaction </a:t>
                </a:r>
                <a:r>
                  <a:rPr lang="fr-FR" dirty="0"/>
                  <a:t>in </a:t>
                </a:r>
                <a:r>
                  <a:rPr lang="fr-FR" dirty="0" err="1"/>
                  <a:t>severe</a:t>
                </a:r>
                <a:r>
                  <a:rPr lang="fr-FR" dirty="0"/>
                  <a:t> MS (</a:t>
                </a:r>
                <a:r>
                  <a:rPr lang="fr-FR" sz="1800" i="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Sterlin</a:t>
                </a:r>
                <a:r>
                  <a:rPr lang="fr-FR" sz="180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 al</a:t>
                </a:r>
                <a:r>
                  <a:rPr lang="fr-FR" sz="180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., 2021)</a:t>
                </a:r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0482E80-6119-EAB1-8467-9F74CE3C09C8}"/>
                  </a:ext>
                </a:extLst>
              </p:cNvPr>
              <p:cNvSpPr txBox="1"/>
              <p:nvPr/>
            </p:nvSpPr>
            <p:spPr>
              <a:xfrm>
                <a:off x="0" y="6167457"/>
                <a:ext cx="39207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solidFill>
                      <a:srgbClr val="FF0000"/>
                    </a:solidFill>
                  </a:rPr>
                  <a:t>Molecular</a:t>
                </a:r>
                <a:r>
                  <a:rPr lang="fr-FR" dirty="0">
                    <a:solidFill>
                      <a:srgbClr val="FF0000"/>
                    </a:solidFill>
                  </a:rPr>
                  <a:t> mimicry </a:t>
                </a:r>
                <a:r>
                  <a:rPr lang="fr-FR" dirty="0"/>
                  <a:t>and </a:t>
                </a:r>
                <a:r>
                  <a:rPr lang="fr-FR" dirty="0" err="1">
                    <a:solidFill>
                      <a:srgbClr val="FF0000"/>
                    </a:solidFill>
                  </a:rPr>
                  <a:t>gut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dysbiosis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/>
                  <a:t>in MS </a:t>
                </a:r>
                <a:r>
                  <a:rPr lang="fr-FR" dirty="0" err="1"/>
                  <a:t>evolution</a:t>
                </a:r>
                <a:r>
                  <a:rPr lang="fr-FR" dirty="0"/>
                  <a:t> (Cree </a:t>
                </a:r>
                <a:r>
                  <a:rPr lang="fr-FR" i="1" dirty="0"/>
                  <a:t>et al., </a:t>
                </a:r>
                <a:r>
                  <a:rPr lang="fr-FR" dirty="0"/>
                  <a:t>2016)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412EF5C-F1D6-58F6-15A5-7CCD4C632ADC}"/>
                  </a:ext>
                </a:extLst>
              </p:cNvPr>
              <p:cNvSpPr txBox="1"/>
              <p:nvPr/>
            </p:nvSpPr>
            <p:spPr>
              <a:xfrm>
                <a:off x="109765" y="4476742"/>
                <a:ext cx="623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a)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8A78BD1-D749-6B9A-D5E0-D13D5E17CF21}"/>
                  </a:ext>
                </a:extLst>
              </p:cNvPr>
              <p:cNvSpPr txBox="1"/>
              <p:nvPr/>
            </p:nvSpPr>
            <p:spPr>
              <a:xfrm>
                <a:off x="4400164" y="4530627"/>
                <a:ext cx="623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b)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E1B7ECC-296B-3BA5-0E85-04C7168B457E}"/>
                  </a:ext>
                </a:extLst>
              </p:cNvPr>
              <p:cNvSpPr txBox="1"/>
              <p:nvPr/>
            </p:nvSpPr>
            <p:spPr>
              <a:xfrm>
                <a:off x="8721526" y="4512657"/>
                <a:ext cx="623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c)</a:t>
                </a:r>
              </a:p>
            </p:txBody>
          </p:sp>
        </p:grpSp>
      </p:grpSp>
      <p:sp>
        <p:nvSpPr>
          <p:cNvPr id="22" name="Google Shape;92;p16">
            <a:extLst>
              <a:ext uri="{FF2B5EF4-FFF2-40B4-BE49-F238E27FC236}">
                <a16:creationId xmlns:a16="http://schemas.microsoft.com/office/drawing/2014/main" id="{98715BAD-A221-6D3D-73E9-9E2798D2F884}"/>
              </a:ext>
            </a:extLst>
          </p:cNvPr>
          <p:cNvSpPr/>
          <p:nvPr/>
        </p:nvSpPr>
        <p:spPr>
          <a:xfrm>
            <a:off x="-54011" y="-14697"/>
            <a:ext cx="12300021" cy="70147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sp>
        <p:nvSpPr>
          <p:cNvPr id="24" name="Google Shape;93;p16">
            <a:extLst>
              <a:ext uri="{FF2B5EF4-FFF2-40B4-BE49-F238E27FC236}">
                <a16:creationId xmlns:a16="http://schemas.microsoft.com/office/drawing/2014/main" id="{44D07788-49D6-5C78-E5AB-624B1D3E2118}"/>
              </a:ext>
            </a:extLst>
          </p:cNvPr>
          <p:cNvSpPr txBox="1"/>
          <p:nvPr/>
        </p:nvSpPr>
        <p:spPr>
          <a:xfrm>
            <a:off x="421513" y="-14697"/>
            <a:ext cx="1321961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</a:rPr>
              <a:t>Microbiota as potential biomarkers to understand MS disease mechanisms</a:t>
            </a:r>
            <a:endParaRPr sz="2800" b="1" dirty="0">
              <a:solidFill>
                <a:schemeClr val="lt1"/>
              </a:solidFill>
            </a:endParaRP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3BA382F-ADBB-C067-BE3B-EAC8D8400ECA}"/>
              </a:ext>
            </a:extLst>
          </p:cNvPr>
          <p:cNvGrpSpPr/>
          <p:nvPr/>
        </p:nvGrpSpPr>
        <p:grpSpPr>
          <a:xfrm>
            <a:off x="114363" y="716853"/>
            <a:ext cx="5312077" cy="2583269"/>
            <a:chOff x="114363" y="716853"/>
            <a:chExt cx="5312077" cy="2583269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5735645-A504-52B1-5731-4A90F1E1A68F}"/>
                </a:ext>
              </a:extLst>
            </p:cNvPr>
            <p:cNvSpPr txBox="1"/>
            <p:nvPr/>
          </p:nvSpPr>
          <p:spPr>
            <a:xfrm>
              <a:off x="2820929" y="2054327"/>
              <a:ext cx="2605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Bacteria</a:t>
              </a:r>
              <a:r>
                <a:rPr lang="fr-FR" dirty="0"/>
                <a:t>, </a:t>
              </a:r>
              <a:r>
                <a:rPr lang="fr-FR" dirty="0" err="1"/>
                <a:t>viruses</a:t>
              </a:r>
              <a:r>
                <a:rPr lang="fr-FR" dirty="0"/>
                <a:t>, fungi,</a:t>
              </a:r>
            </a:p>
            <a:p>
              <a:r>
                <a:rPr lang="fr-FR" dirty="0" err="1"/>
                <a:t>archae</a:t>
              </a:r>
              <a:endParaRPr lang="fr-FR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E602B69-38F4-2398-E3C7-DC1BB4FA9707}"/>
                </a:ext>
              </a:extLst>
            </p:cNvPr>
            <p:cNvSpPr txBox="1"/>
            <p:nvPr/>
          </p:nvSpPr>
          <p:spPr>
            <a:xfrm>
              <a:off x="533229" y="716853"/>
              <a:ext cx="3590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Whole</a:t>
              </a:r>
              <a:r>
                <a:rPr lang="fr-FR" dirty="0"/>
                <a:t> </a:t>
              </a:r>
              <a:r>
                <a:rPr lang="fr-FR" dirty="0" err="1"/>
                <a:t>community</a:t>
              </a:r>
              <a:r>
                <a:rPr lang="fr-FR" dirty="0"/>
                <a:t> </a:t>
              </a:r>
              <a:r>
                <a:rPr lang="fr-FR" dirty="0" err="1"/>
                <a:t>microbiota</a:t>
              </a:r>
              <a:endParaRPr lang="fr-FR" dirty="0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32980971-2FC5-A313-C0EF-68271F92C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88" r="60567"/>
            <a:stretch/>
          </p:blipFill>
          <p:spPr>
            <a:xfrm>
              <a:off x="114363" y="1055973"/>
              <a:ext cx="1303137" cy="2244149"/>
            </a:xfrm>
            <a:prstGeom prst="rect">
              <a:avLst/>
            </a:prstGeom>
          </p:spPr>
        </p:pic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D2AC3DE-B772-C1DE-076C-3BE87A1A6E19}"/>
                </a:ext>
              </a:extLst>
            </p:cNvPr>
            <p:cNvSpPr/>
            <p:nvPr/>
          </p:nvSpPr>
          <p:spPr>
            <a:xfrm>
              <a:off x="1083763" y="1381818"/>
              <a:ext cx="1685779" cy="162235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1BA0B83A-1850-8C36-1601-770A25CAE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49" t="14510" r="13729" b="10881"/>
            <a:stretch/>
          </p:blipFill>
          <p:spPr>
            <a:xfrm>
              <a:off x="1001345" y="1608079"/>
              <a:ext cx="1925877" cy="1319579"/>
            </a:xfrm>
            <a:prstGeom prst="rect">
              <a:avLst/>
            </a:prstGeom>
          </p:spPr>
        </p:pic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ECB600D8-6C08-94F0-658C-48FF2460371B}"/>
              </a:ext>
            </a:extLst>
          </p:cNvPr>
          <p:cNvGrpSpPr/>
          <p:nvPr/>
        </p:nvGrpSpPr>
        <p:grpSpPr>
          <a:xfrm>
            <a:off x="5342963" y="701906"/>
            <a:ext cx="6940657" cy="2652203"/>
            <a:chOff x="5342963" y="701906"/>
            <a:chExt cx="6940657" cy="2652203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5AE41B5B-F138-870F-7076-47FC315B13CB}"/>
                </a:ext>
              </a:extLst>
            </p:cNvPr>
            <p:cNvGrpSpPr/>
            <p:nvPr/>
          </p:nvGrpSpPr>
          <p:grpSpPr>
            <a:xfrm>
              <a:off x="5342963" y="701906"/>
              <a:ext cx="6940657" cy="2652203"/>
              <a:chOff x="5342963" y="701906"/>
              <a:chExt cx="6940657" cy="2652203"/>
            </a:xfrm>
          </p:grpSpPr>
          <p:cxnSp>
            <p:nvCxnSpPr>
              <p:cNvPr id="38" name="Connecteur droit avec flèche 37">
                <a:extLst>
                  <a:ext uri="{FF2B5EF4-FFF2-40B4-BE49-F238E27FC236}">
                    <a16:creationId xmlns:a16="http://schemas.microsoft.com/office/drawing/2014/main" id="{2C3EB022-8548-8AFA-36B3-D4423DB4E717}"/>
                  </a:ext>
                </a:extLst>
              </p:cNvPr>
              <p:cNvCxnSpPr/>
              <p:nvPr/>
            </p:nvCxnSpPr>
            <p:spPr>
              <a:xfrm>
                <a:off x="5342963" y="2287382"/>
                <a:ext cx="1430619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2B6AF978-2BD6-9AC0-8971-607B614B384A}"/>
                  </a:ext>
                </a:extLst>
              </p:cNvPr>
              <p:cNvGrpSpPr/>
              <p:nvPr/>
            </p:nvGrpSpPr>
            <p:grpSpPr>
              <a:xfrm>
                <a:off x="6845845" y="1305719"/>
                <a:ext cx="2780877" cy="2048390"/>
                <a:chOff x="7089236" y="1131697"/>
                <a:chExt cx="3111244" cy="2225635"/>
              </a:xfrm>
            </p:grpSpPr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723C03ED-D1FF-A561-9B43-D1641EBD1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049" t="14510" r="13729" b="10881"/>
                <a:stretch/>
              </p:blipFill>
              <p:spPr>
                <a:xfrm>
                  <a:off x="7089236" y="1225559"/>
                  <a:ext cx="3111244" cy="2131773"/>
                </a:xfrm>
                <a:prstGeom prst="rect">
                  <a:avLst/>
                </a:prstGeom>
              </p:spPr>
            </p:pic>
            <p:pic>
              <p:nvPicPr>
                <p:cNvPr id="41" name="Image 40">
                  <a:extLst>
                    <a:ext uri="{FF2B5EF4-FFF2-40B4-BE49-F238E27FC236}">
                      <a16:creationId xmlns:a16="http://schemas.microsoft.com/office/drawing/2014/main" id="{B74DB563-E1D3-292C-A3AF-A54A9DB24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929" t="24255" r="57135" b="20636"/>
                <a:stretch/>
              </p:blipFill>
              <p:spPr>
                <a:xfrm rot="15300497">
                  <a:off x="9212466" y="1133678"/>
                  <a:ext cx="428738" cy="424776"/>
                </a:xfrm>
                <a:prstGeom prst="rect">
                  <a:avLst/>
                </a:prstGeom>
              </p:spPr>
            </p:pic>
            <p:pic>
              <p:nvPicPr>
                <p:cNvPr id="46" name="Image 45">
                  <a:extLst>
                    <a:ext uri="{FF2B5EF4-FFF2-40B4-BE49-F238E27FC236}">
                      <a16:creationId xmlns:a16="http://schemas.microsoft.com/office/drawing/2014/main" id="{7B5A11EF-BD44-5FCF-A267-6AE52A957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929" t="24255" r="57135" b="20636"/>
                <a:stretch/>
              </p:blipFill>
              <p:spPr>
                <a:xfrm rot="5026914">
                  <a:off x="7227668" y="1247096"/>
                  <a:ext cx="428738" cy="424776"/>
                </a:xfrm>
                <a:prstGeom prst="rect">
                  <a:avLst/>
                </a:prstGeom>
              </p:spPr>
            </p:pic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20EB6633-2876-70D2-9EE4-69DAEE0E1B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929" t="24255" r="57135" b="20636"/>
                <a:stretch/>
              </p:blipFill>
              <p:spPr>
                <a:xfrm rot="13344702">
                  <a:off x="9687319" y="1989929"/>
                  <a:ext cx="428738" cy="424776"/>
                </a:xfrm>
                <a:prstGeom prst="rect">
                  <a:avLst/>
                </a:prstGeom>
              </p:spPr>
            </p:pic>
            <p:pic>
              <p:nvPicPr>
                <p:cNvPr id="49" name="Image 48">
                  <a:extLst>
                    <a:ext uri="{FF2B5EF4-FFF2-40B4-BE49-F238E27FC236}">
                      <a16:creationId xmlns:a16="http://schemas.microsoft.com/office/drawing/2014/main" id="{85C066EB-A2B0-50C6-35A0-818719E9C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929" t="24255" r="57135" b="20636"/>
                <a:stretch/>
              </p:blipFill>
              <p:spPr>
                <a:xfrm rot="13344702">
                  <a:off x="9473079" y="2609839"/>
                  <a:ext cx="428738" cy="424776"/>
                </a:xfrm>
                <a:prstGeom prst="rect">
                  <a:avLst/>
                </a:prstGeom>
              </p:spPr>
            </p:pic>
          </p:grp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084BCA93-9725-5215-5643-B8B2C1459E76}"/>
                  </a:ext>
                </a:extLst>
              </p:cNvPr>
              <p:cNvSpPr txBox="1"/>
              <p:nvPr/>
            </p:nvSpPr>
            <p:spPr>
              <a:xfrm>
                <a:off x="6951095" y="701906"/>
                <a:ext cx="2780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IgA-interacting</a:t>
                </a:r>
                <a:r>
                  <a:rPr lang="fr-FR" dirty="0"/>
                  <a:t> </a:t>
                </a:r>
                <a:r>
                  <a:rPr lang="fr-FR" dirty="0" err="1"/>
                  <a:t>microbiota</a:t>
                </a:r>
                <a:endParaRPr lang="fr-FR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C5991783-E17E-5F85-C8B6-BFA04F5F56B8}"/>
                  </a:ext>
                </a:extLst>
              </p:cNvPr>
              <p:cNvSpPr txBox="1"/>
              <p:nvPr/>
            </p:nvSpPr>
            <p:spPr>
              <a:xfrm>
                <a:off x="9502743" y="1950123"/>
                <a:ext cx="27808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Prevents</a:t>
                </a:r>
                <a:r>
                  <a:rPr lang="fr-FR" dirty="0"/>
                  <a:t> </a:t>
                </a:r>
                <a:r>
                  <a:rPr lang="fr-FR" dirty="0" err="1"/>
                  <a:t>generation</a:t>
                </a:r>
                <a:r>
                  <a:rPr lang="fr-FR" dirty="0"/>
                  <a:t> of </a:t>
                </a:r>
                <a:r>
                  <a:rPr lang="fr-FR" dirty="0" err="1">
                    <a:solidFill>
                      <a:srgbClr val="FF0000"/>
                    </a:solidFill>
                  </a:rPr>
                  <a:t>pathobionts</a:t>
                </a:r>
                <a:r>
                  <a:rPr lang="fr-FR" dirty="0"/>
                  <a:t>, </a:t>
                </a:r>
                <a:r>
                  <a:rPr lang="fr-FR" dirty="0" err="1"/>
                  <a:t>maintaining</a:t>
                </a:r>
                <a:endParaRPr lang="fr-FR" dirty="0"/>
              </a:p>
              <a:p>
                <a:r>
                  <a:rPr lang="fr-FR" dirty="0" err="1"/>
                  <a:t>homeostasis</a:t>
                </a:r>
                <a:endParaRPr lang="fr-FR" dirty="0"/>
              </a:p>
            </p:txBody>
          </p:sp>
        </p:grp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F51428D-EB2B-B9A2-9F1C-BBD053882044}"/>
                </a:ext>
              </a:extLst>
            </p:cNvPr>
            <p:cNvSpPr txBox="1"/>
            <p:nvPr/>
          </p:nvSpPr>
          <p:spPr>
            <a:xfrm>
              <a:off x="9034729" y="1162547"/>
              <a:ext cx="93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err="1">
                  <a:solidFill>
                    <a:srgbClr val="FF0000"/>
                  </a:solidFill>
                </a:rPr>
                <a:t>IgA</a:t>
              </a:r>
              <a:endParaRPr lang="fr-FR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8269ABFF-DED3-7E18-077F-AB6912B9798F}"/>
                </a:ext>
              </a:extLst>
            </p:cNvPr>
            <p:cNvSpPr txBox="1"/>
            <p:nvPr/>
          </p:nvSpPr>
          <p:spPr>
            <a:xfrm>
              <a:off x="6501810" y="1300797"/>
              <a:ext cx="936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err="1">
                  <a:solidFill>
                    <a:srgbClr val="FF0000"/>
                  </a:solidFill>
                </a:rPr>
                <a:t>IgA</a:t>
              </a:r>
              <a:endParaRPr lang="fr-FR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9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BC66E419-422C-D286-EB68-53BC309FC11B}"/>
              </a:ext>
            </a:extLst>
          </p:cNvPr>
          <p:cNvSpPr/>
          <p:nvPr/>
        </p:nvSpPr>
        <p:spPr>
          <a:xfrm>
            <a:off x="-46857" y="-32471"/>
            <a:ext cx="12285713" cy="654807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sp>
        <p:nvSpPr>
          <p:cNvPr id="17" name="Google Shape;93;p16">
            <a:extLst>
              <a:ext uri="{FF2B5EF4-FFF2-40B4-BE49-F238E27FC236}">
                <a16:creationId xmlns:a16="http://schemas.microsoft.com/office/drawing/2014/main" id="{ACA0C998-0CC0-D1F5-A4FD-2DC5F5E3FE3C}"/>
              </a:ext>
            </a:extLst>
          </p:cNvPr>
          <p:cNvSpPr txBox="1"/>
          <p:nvPr/>
        </p:nvSpPr>
        <p:spPr>
          <a:xfrm>
            <a:off x="157894" y="-37679"/>
            <a:ext cx="1252194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lt1"/>
                </a:solidFill>
              </a:rPr>
              <a:t>Research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Problem</a:t>
            </a:r>
            <a:r>
              <a:rPr lang="fr-FR" sz="2800" b="1" dirty="0">
                <a:solidFill>
                  <a:schemeClr val="lt1"/>
                </a:solidFill>
              </a:rPr>
              <a:t>: </a:t>
            </a:r>
            <a:r>
              <a:rPr lang="fr-FR" sz="2800" b="1" dirty="0" err="1">
                <a:solidFill>
                  <a:schemeClr val="lt1"/>
                </a:solidFill>
              </a:rPr>
              <a:t>What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is</a:t>
            </a:r>
            <a:r>
              <a:rPr lang="fr-FR" sz="2800" b="1" dirty="0">
                <a:solidFill>
                  <a:schemeClr val="lt1"/>
                </a:solidFill>
              </a:rPr>
              <a:t> the </a:t>
            </a:r>
            <a:r>
              <a:rPr lang="fr-FR" sz="2800" b="1" dirty="0" err="1">
                <a:solidFill>
                  <a:schemeClr val="lt1"/>
                </a:solidFill>
              </a:rPr>
              <a:t>role</a:t>
            </a:r>
            <a:r>
              <a:rPr lang="fr-FR" sz="2800" b="1" dirty="0">
                <a:solidFill>
                  <a:schemeClr val="lt1"/>
                </a:solidFill>
              </a:rPr>
              <a:t> of the microbiome in </a:t>
            </a:r>
            <a:r>
              <a:rPr lang="fr-FR" sz="2800" b="1" dirty="0" err="1">
                <a:solidFill>
                  <a:schemeClr val="lt1"/>
                </a:solidFill>
              </a:rPr>
              <a:t>disease</a:t>
            </a:r>
            <a:r>
              <a:rPr lang="fr-FR" sz="2800" b="1" dirty="0">
                <a:solidFill>
                  <a:schemeClr val="lt1"/>
                </a:solidFill>
              </a:rPr>
              <a:t> progression?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872D7A-F192-97A2-0B5A-F5E56FFBB170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5338C250-4245-E912-712E-4098C7508336}"/>
              </a:ext>
            </a:extLst>
          </p:cNvPr>
          <p:cNvGrpSpPr/>
          <p:nvPr/>
        </p:nvGrpSpPr>
        <p:grpSpPr>
          <a:xfrm>
            <a:off x="173165" y="2603166"/>
            <a:ext cx="12521943" cy="1446550"/>
            <a:chOff x="173165" y="2603166"/>
            <a:chExt cx="12521943" cy="1446550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E2174AB-72D2-40D5-1F47-81DAC7447693}"/>
                </a:ext>
              </a:extLst>
            </p:cNvPr>
            <p:cNvSpPr txBox="1"/>
            <p:nvPr/>
          </p:nvSpPr>
          <p:spPr>
            <a:xfrm>
              <a:off x="11317631" y="2603166"/>
              <a:ext cx="7136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800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Google Shape;93;p16">
              <a:extLst>
                <a:ext uri="{FF2B5EF4-FFF2-40B4-BE49-F238E27FC236}">
                  <a16:creationId xmlns:a16="http://schemas.microsoft.com/office/drawing/2014/main" id="{95F22C26-BE94-6F8B-21F2-EBCED8EA11BD}"/>
                </a:ext>
              </a:extLst>
            </p:cNvPr>
            <p:cNvSpPr txBox="1"/>
            <p:nvPr/>
          </p:nvSpPr>
          <p:spPr>
            <a:xfrm>
              <a:off x="173165" y="3071756"/>
              <a:ext cx="12521943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fr-FR" sz="2000" dirty="0"/>
                <a:t>How </a:t>
              </a:r>
              <a:r>
                <a:rPr lang="fr-FR" sz="2000" dirty="0" err="1"/>
                <a:t>does</a:t>
              </a:r>
              <a:r>
                <a:rPr lang="fr-FR" sz="2000" dirty="0"/>
                <a:t> the </a:t>
              </a:r>
              <a:r>
                <a:rPr lang="fr-FR" sz="2000" dirty="0" err="1"/>
                <a:t>whole</a:t>
              </a:r>
              <a:r>
                <a:rPr lang="fr-FR" sz="2000" dirty="0"/>
                <a:t> and </a:t>
              </a:r>
              <a:r>
                <a:rPr lang="fr-FR" sz="2000" dirty="0" err="1"/>
                <a:t>IgA</a:t>
              </a:r>
              <a:r>
                <a:rPr lang="fr-FR" sz="2000" dirty="0"/>
                <a:t>-microbiome </a:t>
              </a:r>
              <a:r>
                <a:rPr lang="fr-FR" sz="2000" dirty="0" err="1"/>
                <a:t>landscape</a:t>
              </a:r>
              <a:r>
                <a:rPr lang="fr-FR" sz="2000" dirty="0"/>
                <a:t> shift and </a:t>
              </a:r>
              <a:r>
                <a:rPr lang="fr-FR" sz="2000" dirty="0" err="1"/>
                <a:t>interact</a:t>
              </a:r>
              <a:r>
                <a:rPr lang="fr-FR" sz="2000" dirty="0"/>
                <a:t> </a:t>
              </a:r>
              <a:r>
                <a:rPr lang="fr-FR" sz="2000" dirty="0" err="1"/>
                <a:t>from</a:t>
              </a:r>
              <a:r>
                <a:rPr lang="fr-FR" sz="2000" dirty="0"/>
                <a:t> </a:t>
              </a:r>
              <a:r>
                <a:rPr lang="fr-FR" sz="2000" dirty="0" err="1"/>
                <a:t>healthy</a:t>
              </a:r>
              <a:r>
                <a:rPr lang="fr-FR" sz="2000" dirty="0"/>
                <a:t> to </a:t>
              </a:r>
              <a:r>
                <a:rPr lang="fr-FR" sz="2000" dirty="0" err="1"/>
                <a:t>early</a:t>
              </a:r>
              <a:r>
                <a:rPr lang="fr-FR" sz="2000" dirty="0"/>
                <a:t> to </a:t>
              </a:r>
              <a:r>
                <a:rPr lang="fr-FR" sz="2000" dirty="0" err="1"/>
                <a:t>late</a:t>
              </a:r>
              <a:r>
                <a:rPr lang="fr-FR" sz="2000" dirty="0"/>
                <a:t> stage MS</a:t>
              </a:r>
              <a:r>
                <a:rPr lang="fr-FR" sz="2400" b="1" dirty="0">
                  <a:solidFill>
                    <a:schemeClr val="lt1"/>
                  </a:solidFill>
                </a:rPr>
                <a:t>?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155CA175-F4C8-07D5-300B-7061B22C5ED8}"/>
              </a:ext>
            </a:extLst>
          </p:cNvPr>
          <p:cNvGrpSpPr/>
          <p:nvPr/>
        </p:nvGrpSpPr>
        <p:grpSpPr>
          <a:xfrm>
            <a:off x="172623" y="633583"/>
            <a:ext cx="12300967" cy="2338915"/>
            <a:chOff x="172623" y="633583"/>
            <a:chExt cx="12300967" cy="2338915"/>
          </a:xfrm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452F3FF5-3E34-337B-706F-34191B34AA3F}"/>
                </a:ext>
              </a:extLst>
            </p:cNvPr>
            <p:cNvGrpSpPr/>
            <p:nvPr/>
          </p:nvGrpSpPr>
          <p:grpSpPr>
            <a:xfrm>
              <a:off x="172623" y="633583"/>
              <a:ext cx="12300967" cy="2338915"/>
              <a:chOff x="292231" y="712685"/>
              <a:chExt cx="12300967" cy="2338915"/>
            </a:xfrm>
          </p:grpSpPr>
          <p:cxnSp>
            <p:nvCxnSpPr>
              <p:cNvPr id="25" name="Connecteur droit avec flèche 24">
                <a:extLst>
                  <a:ext uri="{FF2B5EF4-FFF2-40B4-BE49-F238E27FC236}">
                    <a16:creationId xmlns:a16="http://schemas.microsoft.com/office/drawing/2014/main" id="{B654F1B4-239F-777D-46E0-5C8F9FC1D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6495" y="1853659"/>
                <a:ext cx="1172174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B50A4CEC-CBC8-3397-C506-9D3D9C7C2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7156"/>
              <a:stretch/>
            </p:blipFill>
            <p:spPr>
              <a:xfrm>
                <a:off x="541703" y="718880"/>
                <a:ext cx="1064938" cy="1881118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06B85C14-942A-4D8A-BE73-5146F5B33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8118"/>
              <a:stretch/>
            </p:blipFill>
            <p:spPr>
              <a:xfrm>
                <a:off x="4648531" y="712685"/>
                <a:ext cx="1045553" cy="1881118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8AFAC54A-E726-0100-BEA5-6852F7D7E4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8118"/>
              <a:stretch/>
            </p:blipFill>
            <p:spPr>
              <a:xfrm>
                <a:off x="8935637" y="729204"/>
                <a:ext cx="1058309" cy="1904068"/>
              </a:xfrm>
              <a:prstGeom prst="rect">
                <a:avLst/>
              </a:prstGeom>
            </p:spPr>
          </p:pic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4C6B1445-5336-E3D2-5020-EC5422936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572" y="1905196"/>
                <a:ext cx="1422717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E55C0DB-D36C-B630-DD65-B0186C3949FC}"/>
                  </a:ext>
                </a:extLst>
              </p:cNvPr>
              <p:cNvSpPr txBox="1"/>
              <p:nvPr/>
            </p:nvSpPr>
            <p:spPr>
              <a:xfrm>
                <a:off x="292231" y="2574783"/>
                <a:ext cx="2924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Healthy</a:t>
                </a:r>
                <a:r>
                  <a:rPr lang="fr-FR" dirty="0"/>
                  <a:t> </a:t>
                </a:r>
                <a:r>
                  <a:rPr lang="fr-FR" dirty="0" err="1"/>
                  <a:t>individual</a:t>
                </a:r>
                <a:endParaRPr lang="fr-FR" dirty="0"/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EA9C9A2B-9E2B-F2F3-5B33-76744B3FA6A1}"/>
                  </a:ext>
                </a:extLst>
              </p:cNvPr>
              <p:cNvSpPr txBox="1"/>
              <p:nvPr/>
            </p:nvSpPr>
            <p:spPr>
              <a:xfrm>
                <a:off x="5076342" y="2600137"/>
                <a:ext cx="2924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CIS Patient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A0A973A2-2107-F59D-95D2-63ECBB8EDD1C}"/>
                  </a:ext>
                </a:extLst>
              </p:cNvPr>
              <p:cNvSpPr txBox="1"/>
              <p:nvPr/>
            </p:nvSpPr>
            <p:spPr>
              <a:xfrm>
                <a:off x="9668934" y="2682268"/>
                <a:ext cx="2924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MS patient</a:t>
                </a:r>
              </a:p>
            </p:txBody>
          </p:sp>
        </p:grp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98256050-5710-6024-8760-8F72ADC2FCE8}"/>
                </a:ext>
              </a:extLst>
            </p:cNvPr>
            <p:cNvGrpSpPr/>
            <p:nvPr/>
          </p:nvGrpSpPr>
          <p:grpSpPr>
            <a:xfrm>
              <a:off x="1143035" y="892413"/>
              <a:ext cx="1685779" cy="1622356"/>
              <a:chOff x="1465714" y="1104823"/>
              <a:chExt cx="1685779" cy="1622356"/>
            </a:xfrm>
          </p:grpSpPr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C3AB1DAB-708C-2087-F02B-C564CBF1DACB}"/>
                  </a:ext>
                </a:extLst>
              </p:cNvPr>
              <p:cNvGrpSpPr/>
              <p:nvPr/>
            </p:nvGrpSpPr>
            <p:grpSpPr>
              <a:xfrm>
                <a:off x="1465714" y="1104823"/>
                <a:ext cx="1685779" cy="1622356"/>
                <a:chOff x="1465714" y="1104823"/>
                <a:chExt cx="1685779" cy="1622356"/>
              </a:xfrm>
            </p:grpSpPr>
            <p:sp>
              <p:nvSpPr>
                <p:cNvPr id="75" name="Ellipse 74">
                  <a:extLst>
                    <a:ext uri="{FF2B5EF4-FFF2-40B4-BE49-F238E27FC236}">
                      <a16:creationId xmlns:a16="http://schemas.microsoft.com/office/drawing/2014/main" id="{168BCA49-3768-F10B-CE15-F95D3C10A87B}"/>
                    </a:ext>
                  </a:extLst>
                </p:cNvPr>
                <p:cNvSpPr/>
                <p:nvPr/>
              </p:nvSpPr>
              <p:spPr>
                <a:xfrm>
                  <a:off x="1465714" y="1104823"/>
                  <a:ext cx="1685779" cy="162235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76" name="Image 75">
                  <a:extLst>
                    <a:ext uri="{FF2B5EF4-FFF2-40B4-BE49-F238E27FC236}">
                      <a16:creationId xmlns:a16="http://schemas.microsoft.com/office/drawing/2014/main" id="{8BFA866C-FCEA-EC57-FFAB-B2DA861B1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779239" y="1255160"/>
                  <a:ext cx="1064938" cy="729679"/>
                </a:xfrm>
                <a:prstGeom prst="rect">
                  <a:avLst/>
                </a:prstGeom>
              </p:spPr>
            </p:pic>
            <p:pic>
              <p:nvPicPr>
                <p:cNvPr id="80" name="Image 79">
                  <a:extLst>
                    <a:ext uri="{FF2B5EF4-FFF2-40B4-BE49-F238E27FC236}">
                      <a16:creationId xmlns:a16="http://schemas.microsoft.com/office/drawing/2014/main" id="{1282E5F6-49D1-6BCB-60CF-97ABA1E42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833200" y="1958108"/>
                  <a:ext cx="999642" cy="684939"/>
                </a:xfrm>
                <a:prstGeom prst="rect">
                  <a:avLst/>
                </a:prstGeom>
              </p:spPr>
            </p:pic>
          </p:grpSp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8FA8E04D-1554-4856-7AA5-DC5F9CAB6E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8002853">
                <a:off x="2613775" y="2317001"/>
                <a:ext cx="229689" cy="221002"/>
              </a:xfrm>
              <a:prstGeom prst="rect">
                <a:avLst/>
              </a:prstGeom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3F9F54D6-2F93-8612-4421-4B1FDF9B0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175601">
                <a:off x="1798104" y="2083601"/>
                <a:ext cx="197537" cy="190066"/>
              </a:xfrm>
              <a:prstGeom prst="rect">
                <a:avLst/>
              </a:prstGeom>
            </p:spPr>
          </p:pic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ABFBB344-49AD-0CAA-5973-50B131E6A7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3064063">
                <a:off x="2568156" y="1956621"/>
                <a:ext cx="197537" cy="190066"/>
              </a:xfrm>
              <a:prstGeom prst="rect">
                <a:avLst/>
              </a:prstGeom>
            </p:spPr>
          </p:pic>
        </p:grp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B5B5C2C6-3011-5BB8-FF3C-E45B6F50565A}"/>
                </a:ext>
              </a:extLst>
            </p:cNvPr>
            <p:cNvGrpSpPr/>
            <p:nvPr/>
          </p:nvGrpSpPr>
          <p:grpSpPr>
            <a:xfrm>
              <a:off x="5237990" y="774156"/>
              <a:ext cx="1685779" cy="1622356"/>
              <a:chOff x="1465714" y="1104823"/>
              <a:chExt cx="1685779" cy="1622356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453A1124-CC4E-BD03-F96A-97347C07D7AB}"/>
                  </a:ext>
                </a:extLst>
              </p:cNvPr>
              <p:cNvGrpSpPr/>
              <p:nvPr/>
            </p:nvGrpSpPr>
            <p:grpSpPr>
              <a:xfrm>
                <a:off x="1465714" y="1104823"/>
                <a:ext cx="1685779" cy="1622356"/>
                <a:chOff x="1465714" y="1104823"/>
                <a:chExt cx="1685779" cy="1622356"/>
              </a:xfrm>
            </p:grpSpPr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197A173C-0CD6-32AD-5AB5-5414CAA0C07C}"/>
                    </a:ext>
                  </a:extLst>
                </p:cNvPr>
                <p:cNvSpPr/>
                <p:nvPr/>
              </p:nvSpPr>
              <p:spPr>
                <a:xfrm>
                  <a:off x="1465714" y="1104823"/>
                  <a:ext cx="1685779" cy="162235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6" name="Image 95">
                  <a:extLst>
                    <a:ext uri="{FF2B5EF4-FFF2-40B4-BE49-F238E27FC236}">
                      <a16:creationId xmlns:a16="http://schemas.microsoft.com/office/drawing/2014/main" id="{E8B1CC7E-545A-C63B-80BD-0A0E56713C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779239" y="1255160"/>
                  <a:ext cx="1064938" cy="729679"/>
                </a:xfrm>
                <a:prstGeom prst="rect">
                  <a:avLst/>
                </a:prstGeom>
              </p:spPr>
            </p:pic>
            <p:pic>
              <p:nvPicPr>
                <p:cNvPr id="97" name="Image 96">
                  <a:extLst>
                    <a:ext uri="{FF2B5EF4-FFF2-40B4-BE49-F238E27FC236}">
                      <a16:creationId xmlns:a16="http://schemas.microsoft.com/office/drawing/2014/main" id="{9BDE5875-B065-70ED-78B0-9FB77FC90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833200" y="1958108"/>
                  <a:ext cx="999642" cy="684939"/>
                </a:xfrm>
                <a:prstGeom prst="rect">
                  <a:avLst/>
                </a:prstGeom>
              </p:spPr>
            </p:pic>
          </p:grpSp>
          <p:pic>
            <p:nvPicPr>
              <p:cNvPr id="92" name="Image 91">
                <a:extLst>
                  <a:ext uri="{FF2B5EF4-FFF2-40B4-BE49-F238E27FC236}">
                    <a16:creationId xmlns:a16="http://schemas.microsoft.com/office/drawing/2014/main" id="{7ADE36D9-E45B-7461-B1E5-97929CEF3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8002853">
                <a:off x="2613775" y="2317001"/>
                <a:ext cx="229689" cy="221002"/>
              </a:xfrm>
              <a:prstGeom prst="rect">
                <a:avLst/>
              </a:prstGeom>
            </p:spPr>
          </p:pic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28CBC3F9-E45F-D0E7-52EE-BF7B36E16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175601">
                <a:off x="1798104" y="2083601"/>
                <a:ext cx="197537" cy="190066"/>
              </a:xfrm>
              <a:prstGeom prst="rect">
                <a:avLst/>
              </a:prstGeom>
            </p:spPr>
          </p:pic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7C3D7978-AE21-C259-221F-D63E115B36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3064063">
                <a:off x="2568156" y="1956621"/>
                <a:ext cx="197537" cy="190066"/>
              </a:xfrm>
              <a:prstGeom prst="rect">
                <a:avLst/>
              </a:prstGeom>
            </p:spPr>
          </p:pic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857BAA41-3D2B-7ED4-E653-466048422044}"/>
                </a:ext>
              </a:extLst>
            </p:cNvPr>
            <p:cNvGrpSpPr/>
            <p:nvPr/>
          </p:nvGrpSpPr>
          <p:grpSpPr>
            <a:xfrm>
              <a:off x="9522231" y="832910"/>
              <a:ext cx="1685779" cy="1622356"/>
              <a:chOff x="1465714" y="1104823"/>
              <a:chExt cx="1685779" cy="1622356"/>
            </a:xfrm>
          </p:grpSpPr>
          <p:grpSp>
            <p:nvGrpSpPr>
              <p:cNvPr id="101" name="Groupe 100">
                <a:extLst>
                  <a:ext uri="{FF2B5EF4-FFF2-40B4-BE49-F238E27FC236}">
                    <a16:creationId xmlns:a16="http://schemas.microsoft.com/office/drawing/2014/main" id="{7CB90D55-4C4D-4348-E584-07D7AF8598E9}"/>
                  </a:ext>
                </a:extLst>
              </p:cNvPr>
              <p:cNvGrpSpPr/>
              <p:nvPr/>
            </p:nvGrpSpPr>
            <p:grpSpPr>
              <a:xfrm>
                <a:off x="1465714" y="1104823"/>
                <a:ext cx="1685779" cy="1622356"/>
                <a:chOff x="1465714" y="1104823"/>
                <a:chExt cx="1685779" cy="1622356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9529D42C-3865-482E-BD5D-1F93306F241B}"/>
                    </a:ext>
                  </a:extLst>
                </p:cNvPr>
                <p:cNvSpPr/>
                <p:nvPr/>
              </p:nvSpPr>
              <p:spPr>
                <a:xfrm>
                  <a:off x="1465714" y="1104823"/>
                  <a:ext cx="1685779" cy="162235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6" name="Image 105">
                  <a:extLst>
                    <a:ext uri="{FF2B5EF4-FFF2-40B4-BE49-F238E27FC236}">
                      <a16:creationId xmlns:a16="http://schemas.microsoft.com/office/drawing/2014/main" id="{03BD8720-7439-FE4D-4719-C603C237A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779239" y="1255160"/>
                  <a:ext cx="1064938" cy="729679"/>
                </a:xfrm>
                <a:prstGeom prst="rect">
                  <a:avLst/>
                </a:prstGeom>
              </p:spPr>
            </p:pic>
            <p:pic>
              <p:nvPicPr>
                <p:cNvPr id="107" name="Image 106">
                  <a:extLst>
                    <a:ext uri="{FF2B5EF4-FFF2-40B4-BE49-F238E27FC236}">
                      <a16:creationId xmlns:a16="http://schemas.microsoft.com/office/drawing/2014/main" id="{3F899BCE-9920-3019-6C46-FAEC7272F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049" t="14510" r="13729" b="10881"/>
                <a:stretch/>
              </p:blipFill>
              <p:spPr>
                <a:xfrm>
                  <a:off x="1833200" y="1958108"/>
                  <a:ext cx="999642" cy="684939"/>
                </a:xfrm>
                <a:prstGeom prst="rect">
                  <a:avLst/>
                </a:prstGeom>
              </p:spPr>
            </p:pic>
          </p:grpSp>
          <p:pic>
            <p:nvPicPr>
              <p:cNvPr id="102" name="Image 101">
                <a:extLst>
                  <a:ext uri="{FF2B5EF4-FFF2-40B4-BE49-F238E27FC236}">
                    <a16:creationId xmlns:a16="http://schemas.microsoft.com/office/drawing/2014/main" id="{78FDA409-D184-F148-B5BE-822A73701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8002853">
                <a:off x="2613775" y="2317001"/>
                <a:ext cx="229689" cy="221002"/>
              </a:xfrm>
              <a:prstGeom prst="rect">
                <a:avLst/>
              </a:prstGeom>
            </p:spPr>
          </p:pic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0F12E406-3624-63A6-7FC5-A76AFEE27B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175601">
                <a:off x="1798104" y="2083601"/>
                <a:ext cx="197537" cy="190066"/>
              </a:xfrm>
              <a:prstGeom prst="rect">
                <a:avLst/>
              </a:prstGeom>
            </p:spPr>
          </p:pic>
          <p:pic>
            <p:nvPicPr>
              <p:cNvPr id="104" name="Image 103">
                <a:extLst>
                  <a:ext uri="{FF2B5EF4-FFF2-40B4-BE49-F238E27FC236}">
                    <a16:creationId xmlns:a16="http://schemas.microsoft.com/office/drawing/2014/main" id="{15F94ABC-548D-4971-BC85-7E72DC90A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29" t="24255" r="57135" b="20636"/>
              <a:stretch/>
            </p:blipFill>
            <p:spPr>
              <a:xfrm rot="13064063">
                <a:off x="2568156" y="1956621"/>
                <a:ext cx="197537" cy="190066"/>
              </a:xfrm>
              <a:prstGeom prst="rect">
                <a:avLst/>
              </a:prstGeom>
            </p:spPr>
          </p:pic>
        </p:grp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75A5768A-5B89-847F-0FEB-54A2E72EDB5D}"/>
                </a:ext>
              </a:extLst>
            </p:cNvPr>
            <p:cNvSpPr txBox="1"/>
            <p:nvPr/>
          </p:nvSpPr>
          <p:spPr>
            <a:xfrm>
              <a:off x="2367629" y="1636772"/>
              <a:ext cx="120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IgA</a:t>
              </a:r>
              <a:endParaRPr lang="fr-FR" dirty="0"/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2A5B7994-3B90-EEFE-DAEC-899C858698B1}"/>
                </a:ext>
              </a:extLst>
            </p:cNvPr>
            <p:cNvSpPr txBox="1"/>
            <p:nvPr/>
          </p:nvSpPr>
          <p:spPr>
            <a:xfrm>
              <a:off x="6434137" y="1510584"/>
              <a:ext cx="120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IgA</a:t>
              </a:r>
              <a:endParaRPr lang="fr-FR" dirty="0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1AD947BE-4FFB-DA9E-D679-FB178BB889BB}"/>
                </a:ext>
              </a:extLst>
            </p:cNvPr>
            <p:cNvSpPr txBox="1"/>
            <p:nvPr/>
          </p:nvSpPr>
          <p:spPr>
            <a:xfrm>
              <a:off x="10714421" y="1510584"/>
              <a:ext cx="120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IgA</a:t>
              </a:r>
              <a:endParaRPr lang="fr-FR" dirty="0"/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29C642BE-F482-9949-5695-AA075F43BCB1}"/>
              </a:ext>
            </a:extLst>
          </p:cNvPr>
          <p:cNvGrpSpPr/>
          <p:nvPr/>
        </p:nvGrpSpPr>
        <p:grpSpPr>
          <a:xfrm>
            <a:off x="1016197" y="3749494"/>
            <a:ext cx="10712657" cy="3463778"/>
            <a:chOff x="1016197" y="3749494"/>
            <a:chExt cx="10712657" cy="34637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151F8423-7F7A-47CB-4D5B-51F1681F6044}"/>
                </a:ext>
              </a:extLst>
            </p:cNvPr>
            <p:cNvGrpSpPr/>
            <p:nvPr/>
          </p:nvGrpSpPr>
          <p:grpSpPr>
            <a:xfrm>
              <a:off x="1016197" y="3749494"/>
              <a:ext cx="10712657" cy="3463778"/>
              <a:chOff x="946983" y="3671223"/>
              <a:chExt cx="10712657" cy="346377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464B1BC-A5FD-C343-467C-CA1CBA5C5521}"/>
                  </a:ext>
                </a:extLst>
              </p:cNvPr>
              <p:cNvGrpSpPr/>
              <p:nvPr/>
            </p:nvGrpSpPr>
            <p:grpSpPr>
              <a:xfrm>
                <a:off x="4459709" y="3671223"/>
                <a:ext cx="3488505" cy="532475"/>
                <a:chOff x="4207913" y="3779882"/>
                <a:chExt cx="3488505" cy="532475"/>
              </a:xfrm>
            </p:grpSpPr>
            <p:sp>
              <p:nvSpPr>
                <p:cNvPr id="13" name="Google Shape;65;p14">
                  <a:extLst>
                    <a:ext uri="{FF2B5EF4-FFF2-40B4-BE49-F238E27FC236}">
                      <a16:creationId xmlns:a16="http://schemas.microsoft.com/office/drawing/2014/main" id="{C5FE2290-03CC-ED0D-972C-9FDF81760A64}"/>
                    </a:ext>
                  </a:extLst>
                </p:cNvPr>
                <p:cNvSpPr/>
                <p:nvPr/>
              </p:nvSpPr>
              <p:spPr>
                <a:xfrm>
                  <a:off x="4207913" y="3779882"/>
                  <a:ext cx="2820337" cy="532475"/>
                </a:xfrm>
                <a:prstGeom prst="rect">
                  <a:avLst/>
                </a:prstGeom>
                <a:solidFill>
                  <a:srgbClr val="43434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A4D6F61E-6626-93E3-4F94-0A9DDBB44E6E}"/>
                    </a:ext>
                  </a:extLst>
                </p:cNvPr>
                <p:cNvSpPr txBox="1"/>
                <p:nvPr/>
              </p:nvSpPr>
              <p:spPr>
                <a:xfrm>
                  <a:off x="4267418" y="3814335"/>
                  <a:ext cx="3429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b="1" dirty="0" err="1">
                      <a:solidFill>
                        <a:schemeClr val="bg1"/>
                      </a:solidFill>
                    </a:rPr>
                    <a:t>Research</a:t>
                  </a:r>
                  <a:r>
                    <a:rPr lang="fr-FR" sz="2400" b="1" dirty="0">
                      <a:solidFill>
                        <a:schemeClr val="bg1"/>
                      </a:solidFill>
                    </a:rPr>
                    <a:t> Objectives</a:t>
                  </a:r>
                </a:p>
              </p:txBody>
            </p:sp>
          </p:grp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C698B5AF-DD22-0172-4AA2-B41C5894B2A0}"/>
                  </a:ext>
                </a:extLst>
              </p:cNvPr>
              <p:cNvSpPr/>
              <p:nvPr/>
            </p:nvSpPr>
            <p:spPr>
              <a:xfrm>
                <a:off x="946983" y="4523558"/>
                <a:ext cx="2958904" cy="9561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EC1C79B-1535-064B-0BFF-999AE0ACFE84}"/>
                  </a:ext>
                </a:extLst>
              </p:cNvPr>
              <p:cNvSpPr txBox="1"/>
              <p:nvPr/>
            </p:nvSpPr>
            <p:spPr>
              <a:xfrm>
                <a:off x="982615" y="4969138"/>
                <a:ext cx="4304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/>
                  <a:t>Whole</a:t>
                </a:r>
                <a:r>
                  <a:rPr lang="fr-FR" b="1" dirty="0"/>
                  <a:t> microbiome profiling   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1EC3738-EA2E-8C2E-205E-8871EA6AF349}"/>
                  </a:ext>
                </a:extLst>
              </p:cNvPr>
              <p:cNvSpPr txBox="1"/>
              <p:nvPr/>
            </p:nvSpPr>
            <p:spPr>
              <a:xfrm>
                <a:off x="2002611" y="4640069"/>
                <a:ext cx="2145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/>
                  <a:t> Axis 1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D0393E80-7806-30CA-3800-EB95A8B308B9}"/>
                  </a:ext>
                </a:extLst>
              </p:cNvPr>
              <p:cNvSpPr/>
              <p:nvPr/>
            </p:nvSpPr>
            <p:spPr>
              <a:xfrm>
                <a:off x="8274866" y="4483689"/>
                <a:ext cx="2427567" cy="106168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BB53BC13-5E1B-84CD-720F-44C228B39E4B}"/>
                  </a:ext>
                </a:extLst>
              </p:cNvPr>
              <p:cNvSpPr txBox="1"/>
              <p:nvPr/>
            </p:nvSpPr>
            <p:spPr>
              <a:xfrm>
                <a:off x="7355372" y="4833388"/>
                <a:ext cx="43042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/>
                  <a:t>IgA-interacting</a:t>
                </a:r>
                <a:endParaRPr lang="fr-FR" b="1" dirty="0"/>
              </a:p>
              <a:p>
                <a:pPr algn="ctr"/>
                <a:r>
                  <a:rPr lang="fr-FR" b="1" dirty="0"/>
                  <a:t>microbiome profiling </a:t>
                </a: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DA04618-6357-7132-AD3B-839F21CDEA02}"/>
                  </a:ext>
                </a:extLst>
              </p:cNvPr>
              <p:cNvSpPr txBox="1"/>
              <p:nvPr/>
            </p:nvSpPr>
            <p:spPr>
              <a:xfrm>
                <a:off x="8872945" y="4513595"/>
                <a:ext cx="2145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     </a:t>
                </a:r>
                <a:r>
                  <a:rPr lang="fr-FR" b="1" u="sng" dirty="0"/>
                  <a:t>Axis 2</a:t>
                </a:r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BDF2419F-7A0B-1CDA-C40E-14729A5B9DA8}"/>
                  </a:ext>
                </a:extLst>
              </p:cNvPr>
              <p:cNvSpPr txBox="1"/>
              <p:nvPr/>
            </p:nvSpPr>
            <p:spPr>
              <a:xfrm>
                <a:off x="2528729" y="6119338"/>
                <a:ext cx="698934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 </a:t>
                </a:r>
                <a:r>
                  <a:rPr lang="fr-FR" sz="2400" dirty="0" err="1"/>
                  <a:t>Microbial</a:t>
                </a:r>
                <a:r>
                  <a:rPr lang="fr-FR" sz="2400" dirty="0"/>
                  <a:t> composition, </a:t>
                </a:r>
                <a:r>
                  <a:rPr lang="fr-FR" sz="2400" dirty="0" err="1"/>
                  <a:t>diversity</a:t>
                </a:r>
                <a:r>
                  <a:rPr lang="fr-FR" sz="2400" dirty="0"/>
                  <a:t>, interaction, </a:t>
                </a:r>
                <a:r>
                  <a:rPr lang="fr-FR" sz="2400" dirty="0" err="1"/>
                  <a:t>function</a:t>
                </a:r>
                <a:endParaRPr lang="fr-FR" sz="2400" dirty="0"/>
              </a:p>
              <a:p>
                <a:endParaRPr lang="fr-FR" dirty="0"/>
              </a:p>
              <a:p>
                <a:endParaRPr lang="fr-FR" dirty="0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0258F46-CA10-1097-A421-0044CE356E55}"/>
                </a:ext>
              </a:extLst>
            </p:cNvPr>
            <p:cNvSpPr/>
            <p:nvPr/>
          </p:nvSpPr>
          <p:spPr>
            <a:xfrm>
              <a:off x="2669769" y="6056880"/>
              <a:ext cx="6852462" cy="72785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25B9D4F5-ED46-DBF0-9629-83AD682FF1CE}"/>
                </a:ext>
              </a:extLst>
            </p:cNvPr>
            <p:cNvCxnSpPr>
              <a:cxnSpLocks/>
            </p:cNvCxnSpPr>
            <p:nvPr/>
          </p:nvCxnSpPr>
          <p:spPr>
            <a:xfrm>
              <a:off x="1823242" y="5633619"/>
              <a:ext cx="831858" cy="80200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6E5B78D6-6B6E-46B0-3B85-AAF84AE2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0128" y="5627197"/>
              <a:ext cx="864735" cy="72164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95A15B7E-3505-0087-E81B-35D226B7C9AC}"/>
                </a:ext>
              </a:extLst>
            </p:cNvPr>
            <p:cNvSpPr txBox="1"/>
            <p:nvPr/>
          </p:nvSpPr>
          <p:spPr>
            <a:xfrm>
              <a:off x="4216964" y="4885751"/>
              <a:ext cx="4929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rgbClr val="00B050"/>
                  </a:solidFill>
                </a:rPr>
                <a:t>Healthy</a:t>
              </a:r>
              <a:r>
                <a:rPr lang="fr-FR" sz="2400" dirty="0"/>
                <a:t>, </a:t>
              </a:r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CIS</a:t>
              </a:r>
              <a:r>
                <a:rPr lang="fr-FR" sz="2400" dirty="0"/>
                <a:t> and </a:t>
              </a:r>
              <a:r>
                <a:rPr lang="fr-FR" sz="2400" dirty="0">
                  <a:solidFill>
                    <a:srgbClr val="7030A0"/>
                  </a:solidFill>
                </a:rPr>
                <a:t>MS</a:t>
              </a:r>
              <a:r>
                <a:rPr lang="fr-FR" sz="2400" dirty="0"/>
                <a:t> patients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6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61546" y="-142873"/>
            <a:ext cx="12253546" cy="540603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20"/>
          <p:cNvSpPr txBox="1"/>
          <p:nvPr/>
        </p:nvSpPr>
        <p:spPr>
          <a:xfrm>
            <a:off x="9695316" y="1686901"/>
            <a:ext cx="1066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FASTQ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701667" y="5434800"/>
            <a:ext cx="8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74" name="Google Shape;174;p20"/>
          <p:cNvSpPr txBox="1"/>
          <p:nvPr/>
        </p:nvSpPr>
        <p:spPr>
          <a:xfrm>
            <a:off x="3982346" y="-234137"/>
            <a:ext cx="6036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200" b="1" dirty="0">
                <a:solidFill>
                  <a:schemeClr val="lt1"/>
                </a:solidFill>
              </a:rPr>
              <a:t>Research Methodology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1077767" y="4213651"/>
            <a:ext cx="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306DB0-2808-CCDB-96C1-6AF8506F6760}"/>
              </a:ext>
            </a:extLst>
          </p:cNvPr>
          <p:cNvSpPr txBox="1"/>
          <p:nvPr/>
        </p:nvSpPr>
        <p:spPr>
          <a:xfrm>
            <a:off x="11941161" y="6568450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D91C6BAC-95FC-FCBF-F72B-9F11D66F8399}"/>
              </a:ext>
            </a:extLst>
          </p:cNvPr>
          <p:cNvGrpSpPr/>
          <p:nvPr/>
        </p:nvGrpSpPr>
        <p:grpSpPr>
          <a:xfrm>
            <a:off x="-1008051" y="1113698"/>
            <a:ext cx="3576471" cy="5084450"/>
            <a:chOff x="-1008051" y="1113698"/>
            <a:chExt cx="3576471" cy="5084450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BBA86087-3F28-038F-2502-F262666F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01" y="1575314"/>
              <a:ext cx="1077463" cy="1005752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FFC0B-E103-274E-CF0A-49D701C0C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935" y="3163352"/>
              <a:ext cx="1096033" cy="1023086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9CD76406-6329-D823-C770-C0E20A0C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126" y="4583813"/>
              <a:ext cx="1051411" cy="981433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49FD07B-A050-952D-B2BA-98298A76E0F8}"/>
                </a:ext>
              </a:extLst>
            </p:cNvPr>
            <p:cNvSpPr txBox="1"/>
            <p:nvPr/>
          </p:nvSpPr>
          <p:spPr>
            <a:xfrm>
              <a:off x="-629345" y="2544238"/>
              <a:ext cx="2676491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7" b="1" dirty="0" err="1"/>
                <a:t>Healthy</a:t>
              </a:r>
              <a:r>
                <a:rPr lang="fr-FR" sz="1467" b="1" dirty="0"/>
                <a:t> </a:t>
              </a:r>
              <a:r>
                <a:rPr lang="fr-FR" sz="1467" b="1" dirty="0" err="1"/>
                <a:t>subjects</a:t>
              </a:r>
              <a:endParaRPr lang="fr-FR" sz="1467" b="1" dirty="0"/>
            </a:p>
            <a:p>
              <a:pPr algn="ctr"/>
              <a:r>
                <a:rPr lang="fr-FR" sz="1467" dirty="0"/>
                <a:t>(Control)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647437E-D1BC-1D54-1C8A-105C0DD40CAE}"/>
                </a:ext>
              </a:extLst>
            </p:cNvPr>
            <p:cNvSpPr txBox="1"/>
            <p:nvPr/>
          </p:nvSpPr>
          <p:spPr>
            <a:xfrm>
              <a:off x="-545546" y="4199265"/>
              <a:ext cx="2596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CIS </a:t>
              </a:r>
              <a:r>
                <a:rPr lang="fr-FR" sz="1600" dirty="0"/>
                <a:t>(</a:t>
              </a:r>
              <a:r>
                <a:rPr lang="fr-FR" sz="1600" dirty="0" err="1"/>
                <a:t>Early</a:t>
              </a:r>
              <a:r>
                <a:rPr lang="fr-FR" sz="1600" dirty="0"/>
                <a:t> </a:t>
              </a:r>
              <a:r>
                <a:rPr lang="fr-FR" sz="1600" dirty="0" err="1"/>
                <a:t>onset</a:t>
              </a:r>
              <a:r>
                <a:rPr lang="fr-FR" sz="1600" dirty="0"/>
                <a:t>)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F9605F39-A422-3648-010E-84C1D0EE2DF8}"/>
                </a:ext>
              </a:extLst>
            </p:cNvPr>
            <p:cNvSpPr txBox="1"/>
            <p:nvPr/>
          </p:nvSpPr>
          <p:spPr>
            <a:xfrm>
              <a:off x="-1008051" y="5613373"/>
              <a:ext cx="357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/>
                <a:t>MS </a:t>
              </a:r>
              <a:r>
                <a:rPr lang="fr-FR" sz="1600" dirty="0"/>
                <a:t>(</a:t>
              </a:r>
              <a:r>
                <a:rPr lang="fr-FR" sz="1600" dirty="0" err="1"/>
                <a:t>Late</a:t>
              </a:r>
              <a:r>
                <a:rPr lang="fr-FR" sz="1600" dirty="0"/>
                <a:t> </a:t>
              </a:r>
              <a:r>
                <a:rPr lang="fr-FR" sz="1600" dirty="0" err="1"/>
                <a:t>onset</a:t>
              </a:r>
              <a:r>
                <a:rPr lang="fr-FR" sz="1600" dirty="0"/>
                <a:t>,</a:t>
              </a:r>
            </a:p>
            <a:p>
              <a:pPr algn="ctr"/>
              <a:r>
                <a:rPr lang="fr-FR" sz="1600" dirty="0"/>
                <a:t>RR and SP)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054866-A757-DB9B-EF6B-D1B81C5A824A}"/>
                </a:ext>
              </a:extLst>
            </p:cNvPr>
            <p:cNvSpPr/>
            <p:nvPr/>
          </p:nvSpPr>
          <p:spPr>
            <a:xfrm rot="5400000">
              <a:off x="-1747157" y="2820461"/>
              <a:ext cx="5068408" cy="1654881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3060C160-35C8-D992-9858-951682C31671}"/>
              </a:ext>
            </a:extLst>
          </p:cNvPr>
          <p:cNvGrpSpPr/>
          <p:nvPr/>
        </p:nvGrpSpPr>
        <p:grpSpPr>
          <a:xfrm>
            <a:off x="1455895" y="555112"/>
            <a:ext cx="5984490" cy="2359589"/>
            <a:chOff x="1455895" y="555112"/>
            <a:chExt cx="5984490" cy="2359589"/>
          </a:xfrm>
        </p:grpSpPr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D08FE2FB-92ED-5A12-8991-5AF9B2F68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418" y="1629672"/>
              <a:ext cx="708945" cy="736983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4F79847-EE37-F09A-CA37-F05C71CE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2898" y="1565908"/>
              <a:ext cx="881004" cy="734388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276CC3E-8454-A57E-40B6-CBA0FC0DB7F2}"/>
                </a:ext>
              </a:extLst>
            </p:cNvPr>
            <p:cNvSpPr txBox="1"/>
            <p:nvPr/>
          </p:nvSpPr>
          <p:spPr>
            <a:xfrm>
              <a:off x="1455895" y="2293374"/>
              <a:ext cx="3471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Bacteriome</a:t>
              </a:r>
              <a:r>
                <a:rPr lang="fr-FR" b="1" dirty="0"/>
                <a:t> and </a:t>
              </a:r>
              <a:r>
                <a:rPr lang="fr-FR" b="1" dirty="0" err="1"/>
                <a:t>Mycobiome</a:t>
              </a:r>
              <a:endParaRPr lang="fr-FR" b="1" dirty="0"/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BD01A3B8-D17E-72F0-9BFE-EB1FB6EC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7625" y="1668306"/>
              <a:ext cx="783252" cy="543337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4FB22915-372A-979E-F136-AB123680390A}"/>
                </a:ext>
              </a:extLst>
            </p:cNvPr>
            <p:cNvSpPr txBox="1"/>
            <p:nvPr/>
          </p:nvSpPr>
          <p:spPr>
            <a:xfrm>
              <a:off x="4140548" y="2249129"/>
              <a:ext cx="3299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16S and ITS </a:t>
              </a:r>
            </a:p>
            <a:p>
              <a:pPr algn="ctr"/>
              <a:r>
                <a:rPr lang="fr-FR" dirty="0" err="1"/>
                <a:t>sequencing</a:t>
              </a:r>
              <a:r>
                <a:rPr lang="fr-FR" dirty="0"/>
                <a:t> 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1B18462E-59C0-3BCF-C5DE-D3C068B7A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4838" y="2016431"/>
              <a:ext cx="928012" cy="1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CB2A48D-1FA4-09F9-591A-B54B5AC600A2}"/>
                </a:ext>
              </a:extLst>
            </p:cNvPr>
            <p:cNvGrpSpPr/>
            <p:nvPr/>
          </p:nvGrpSpPr>
          <p:grpSpPr>
            <a:xfrm>
              <a:off x="2387213" y="555112"/>
              <a:ext cx="4351515" cy="814322"/>
              <a:chOff x="8069" y="2078980"/>
              <a:chExt cx="4405396" cy="747689"/>
            </a:xfrm>
          </p:grpSpPr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710F699D-740C-E996-8D85-D0D4A01CC469}"/>
                  </a:ext>
                </a:extLst>
              </p:cNvPr>
              <p:cNvSpPr/>
              <p:nvPr/>
            </p:nvSpPr>
            <p:spPr>
              <a:xfrm>
                <a:off x="8069" y="2078980"/>
                <a:ext cx="3097335" cy="7476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3B99AFD-B29E-007B-611B-01C341B31C8E}"/>
                  </a:ext>
                </a:extLst>
              </p:cNvPr>
              <p:cNvSpPr txBox="1"/>
              <p:nvPr/>
            </p:nvSpPr>
            <p:spPr>
              <a:xfrm>
                <a:off x="55901" y="2372982"/>
                <a:ext cx="4357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/>
                  <a:t>Whole</a:t>
                </a:r>
                <a:r>
                  <a:rPr lang="fr-FR" b="1" dirty="0"/>
                  <a:t> microbiome profiling 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99D7B68-048D-F3B3-E0C5-21AD64827165}"/>
                  </a:ext>
                </a:extLst>
              </p:cNvPr>
              <p:cNvSpPr txBox="1"/>
              <p:nvPr/>
            </p:nvSpPr>
            <p:spPr>
              <a:xfrm>
                <a:off x="933727" y="2081262"/>
                <a:ext cx="2171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     Axis 1</a:t>
                </a:r>
              </a:p>
            </p:txBody>
          </p:sp>
        </p:grpSp>
        <p:cxnSp>
          <p:nvCxnSpPr>
            <p:cNvPr id="18" name="Connecteur en arc 17">
              <a:extLst>
                <a:ext uri="{FF2B5EF4-FFF2-40B4-BE49-F238E27FC236}">
                  <a16:creationId xmlns:a16="http://schemas.microsoft.com/office/drawing/2014/main" id="{3093949F-E773-8FC1-64EC-C7C7AD48872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58821" y="1583244"/>
              <a:ext cx="1896072" cy="766842"/>
            </a:xfrm>
            <a:prstGeom prst="curvedConnector2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900B9DA9-5E8D-EF9B-2C27-3E2C2DBFD0D7}"/>
              </a:ext>
            </a:extLst>
          </p:cNvPr>
          <p:cNvGrpSpPr/>
          <p:nvPr/>
        </p:nvGrpSpPr>
        <p:grpSpPr>
          <a:xfrm>
            <a:off x="5871288" y="4182800"/>
            <a:ext cx="6931837" cy="2623113"/>
            <a:chOff x="5871288" y="4182800"/>
            <a:chExt cx="6931837" cy="2623113"/>
          </a:xfrm>
        </p:grpSpPr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C025BEAC-D53A-80AA-46D7-0CB4730C9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07752" y="5792956"/>
              <a:ext cx="9930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oogle Shape;187;p20">
              <a:extLst>
                <a:ext uri="{FF2B5EF4-FFF2-40B4-BE49-F238E27FC236}">
                  <a16:creationId xmlns:a16="http://schemas.microsoft.com/office/drawing/2014/main" id="{02F20E33-11F4-A4AD-D28F-F14E8593DFBD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26340"/>
            <a:stretch/>
          </p:blipFill>
          <p:spPr>
            <a:xfrm>
              <a:off x="7262491" y="5284377"/>
              <a:ext cx="993009" cy="10178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8F12926F-1BC0-EF14-4A8C-C0E57E8A9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8551" y="5089542"/>
              <a:ext cx="929273" cy="5121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CB57F2ED-5DC8-09C6-E2F4-665E40E06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92989" y="4182800"/>
              <a:ext cx="1193690" cy="95772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8D34AF9-6E1F-1BA4-C1FC-F6C9FBFA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62116" y="4380985"/>
              <a:ext cx="981460" cy="724852"/>
            </a:xfrm>
            <a:prstGeom prst="rect">
              <a:avLst/>
            </a:prstGeom>
          </p:spPr>
        </p:pic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14D8A0AC-AA7D-AAC6-8C6C-FCBA7F49EB42}"/>
                </a:ext>
              </a:extLst>
            </p:cNvPr>
            <p:cNvSpPr txBox="1"/>
            <p:nvPr/>
          </p:nvSpPr>
          <p:spPr>
            <a:xfrm>
              <a:off x="9188338" y="5086597"/>
              <a:ext cx="3614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Diversity and interaction </a:t>
              </a:r>
              <a:r>
                <a:rPr lang="fr-FR" sz="1600" dirty="0" err="1"/>
                <a:t>analysis</a:t>
              </a:r>
              <a:endParaRPr lang="fr-FR" sz="1600" dirty="0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CB81E84D-92BE-D93A-9CA8-52C158C11922}"/>
                </a:ext>
              </a:extLst>
            </p:cNvPr>
            <p:cNvSpPr txBox="1"/>
            <p:nvPr/>
          </p:nvSpPr>
          <p:spPr>
            <a:xfrm>
              <a:off x="5871288" y="6282693"/>
              <a:ext cx="3786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Taxonomic</a:t>
              </a:r>
              <a:r>
                <a:rPr lang="fr-FR" sz="1400" dirty="0"/>
                <a:t> and </a:t>
              </a:r>
              <a:r>
                <a:rPr lang="fr-FR" sz="1400" dirty="0" err="1"/>
                <a:t>functional</a:t>
              </a:r>
              <a:endParaRPr lang="fr-FR" sz="1400" dirty="0"/>
            </a:p>
            <a:p>
              <a:pPr algn="ctr"/>
              <a:r>
                <a:rPr lang="fr-FR" sz="1400" dirty="0" err="1"/>
                <a:t>assignment</a:t>
              </a:r>
              <a:endParaRPr lang="fr-FR" sz="1400" dirty="0"/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9B172476-BF1E-8940-6C51-B1F821AA15E7}"/>
              </a:ext>
            </a:extLst>
          </p:cNvPr>
          <p:cNvGrpSpPr/>
          <p:nvPr/>
        </p:nvGrpSpPr>
        <p:grpSpPr>
          <a:xfrm>
            <a:off x="8204769" y="5525898"/>
            <a:ext cx="4163885" cy="1251946"/>
            <a:chOff x="8204769" y="5525898"/>
            <a:chExt cx="4163885" cy="1251946"/>
          </a:xfrm>
        </p:grpSpPr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9F3DA292-834C-A966-1499-21D647821547}"/>
                </a:ext>
              </a:extLst>
            </p:cNvPr>
            <p:cNvCxnSpPr>
              <a:cxnSpLocks/>
            </p:cNvCxnSpPr>
            <p:nvPr/>
          </p:nvCxnSpPr>
          <p:spPr>
            <a:xfrm>
              <a:off x="8204769" y="5821442"/>
              <a:ext cx="983569" cy="346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e 150">
              <a:extLst>
                <a:ext uri="{FF2B5EF4-FFF2-40B4-BE49-F238E27FC236}">
                  <a16:creationId xmlns:a16="http://schemas.microsoft.com/office/drawing/2014/main" id="{FF4F0048-F966-B0B1-3F35-EE3EC6378F56}"/>
                </a:ext>
              </a:extLst>
            </p:cNvPr>
            <p:cNvGrpSpPr/>
            <p:nvPr/>
          </p:nvGrpSpPr>
          <p:grpSpPr>
            <a:xfrm>
              <a:off x="9121851" y="5525898"/>
              <a:ext cx="3246803" cy="1251946"/>
              <a:chOff x="9121851" y="5525898"/>
              <a:chExt cx="3246803" cy="1251946"/>
            </a:xfrm>
          </p:grpSpPr>
          <p:pic>
            <p:nvPicPr>
              <p:cNvPr id="83" name="Google Shape;182;p20">
                <a:extLst>
                  <a:ext uri="{FF2B5EF4-FFF2-40B4-BE49-F238E27FC236}">
                    <a16:creationId xmlns:a16="http://schemas.microsoft.com/office/drawing/2014/main" id="{016EDDB3-93BC-DEF0-C80E-47F98D5E842C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9657567" y="5742556"/>
                <a:ext cx="832382" cy="7383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16093A5E-986E-227C-74A2-8787EEB39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97904" y="5525898"/>
                <a:ext cx="808295" cy="980797"/>
              </a:xfrm>
              <a:prstGeom prst="rect">
                <a:avLst/>
              </a:prstGeom>
            </p:spPr>
          </p:pic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C24BFCF6-F586-1130-E4FB-60D7A50A3359}"/>
                  </a:ext>
                </a:extLst>
              </p:cNvPr>
              <p:cNvSpPr txBox="1"/>
              <p:nvPr/>
            </p:nvSpPr>
            <p:spPr>
              <a:xfrm>
                <a:off x="9121851" y="6439290"/>
                <a:ext cx="3246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err="1"/>
                  <a:t>Strain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level</a:t>
                </a:r>
                <a:r>
                  <a:rPr lang="fr-FR" sz="1600" dirty="0"/>
                  <a:t> and </a:t>
                </a:r>
                <a:r>
                  <a:rPr lang="fr-FR" sz="1600" dirty="0" err="1"/>
                  <a:t>functional</a:t>
                </a:r>
                <a:r>
                  <a:rPr lang="fr-FR" sz="1600" dirty="0"/>
                  <a:t> </a:t>
                </a:r>
                <a:r>
                  <a:rPr lang="fr-FR" sz="1600" dirty="0" err="1"/>
                  <a:t>analysis</a:t>
                </a:r>
                <a:endParaRPr lang="fr-FR" sz="1600" dirty="0"/>
              </a:p>
            </p:txBody>
          </p:sp>
        </p:grp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F1A0B682-DF18-A1E1-A250-111B99909E6A}"/>
              </a:ext>
            </a:extLst>
          </p:cNvPr>
          <p:cNvGrpSpPr/>
          <p:nvPr/>
        </p:nvGrpSpPr>
        <p:grpSpPr>
          <a:xfrm>
            <a:off x="6465904" y="531557"/>
            <a:ext cx="6086493" cy="3101235"/>
            <a:chOff x="6465904" y="531557"/>
            <a:chExt cx="6086493" cy="3101235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E766789F-B73C-BBC9-C7A4-48CC6B911141}"/>
                </a:ext>
              </a:extLst>
            </p:cNvPr>
            <p:cNvCxnSpPr>
              <a:cxnSpLocks/>
            </p:cNvCxnSpPr>
            <p:nvPr/>
          </p:nvCxnSpPr>
          <p:spPr>
            <a:xfrm>
              <a:off x="6465904" y="2030698"/>
              <a:ext cx="12636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oogle Shape;164;p20">
              <a:extLst>
                <a:ext uri="{FF2B5EF4-FFF2-40B4-BE49-F238E27FC236}">
                  <a16:creationId xmlns:a16="http://schemas.microsoft.com/office/drawing/2014/main" id="{F0F6B810-27E6-4683-0B42-E926A62468B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4022" t="44886" r="23123" b="-6314"/>
            <a:stretch/>
          </p:blipFill>
          <p:spPr>
            <a:xfrm>
              <a:off x="7870264" y="1770283"/>
              <a:ext cx="1535900" cy="5963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F8BBA157-5C28-12E3-5889-40FB2663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4310" y="1268308"/>
              <a:ext cx="784406" cy="4713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3C998B90-4C93-951C-FC3D-828357F2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27642" y="531557"/>
              <a:ext cx="1100360" cy="882847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62D3F00D-DF7E-ECE7-1C71-40AB428AA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82878" y="2162146"/>
              <a:ext cx="989889" cy="731077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865E5FC4-6A1E-F5F4-C8B6-D83275628926}"/>
                </a:ext>
              </a:extLst>
            </p:cNvPr>
            <p:cNvCxnSpPr>
              <a:cxnSpLocks/>
            </p:cNvCxnSpPr>
            <p:nvPr/>
          </p:nvCxnSpPr>
          <p:spPr>
            <a:xfrm>
              <a:off x="9483637" y="2315886"/>
              <a:ext cx="989889" cy="2789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5BCEC373-D1C8-A8C5-3082-5776352B6D0A}"/>
                </a:ext>
              </a:extLst>
            </p:cNvPr>
            <p:cNvSpPr txBox="1"/>
            <p:nvPr/>
          </p:nvSpPr>
          <p:spPr>
            <a:xfrm>
              <a:off x="9882486" y="1314410"/>
              <a:ext cx="2669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Diversity </a:t>
              </a:r>
              <a:r>
                <a:rPr lang="fr-FR" dirty="0" err="1"/>
                <a:t>analysis</a:t>
              </a:r>
              <a:endParaRPr lang="fr-FR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C65B8243-B278-7C10-5AD3-21C573D1106D}"/>
                </a:ext>
              </a:extLst>
            </p:cNvPr>
            <p:cNvSpPr txBox="1"/>
            <p:nvPr/>
          </p:nvSpPr>
          <p:spPr>
            <a:xfrm>
              <a:off x="9960008" y="2986461"/>
              <a:ext cx="2324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Bacterial-fungal</a:t>
              </a:r>
              <a:endParaRPr lang="fr-FR" dirty="0"/>
            </a:p>
            <a:p>
              <a:pPr algn="ctr"/>
              <a:r>
                <a:rPr lang="fr-FR" dirty="0"/>
                <a:t>interaction </a:t>
              </a:r>
              <a:r>
                <a:rPr lang="fr-FR" dirty="0" err="1"/>
                <a:t>analysis</a:t>
              </a:r>
              <a:endParaRPr lang="fr-FR" dirty="0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38B805A5-681A-007E-B182-0AD2728BCAFF}"/>
                </a:ext>
              </a:extLst>
            </p:cNvPr>
            <p:cNvSpPr txBox="1"/>
            <p:nvPr/>
          </p:nvSpPr>
          <p:spPr>
            <a:xfrm>
              <a:off x="6992149" y="2286624"/>
              <a:ext cx="32998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Taxonomic</a:t>
              </a:r>
              <a:r>
                <a:rPr lang="fr-FR" dirty="0"/>
                <a:t> </a:t>
              </a:r>
              <a:r>
                <a:rPr lang="fr-FR" dirty="0" err="1"/>
                <a:t>Assignment</a:t>
              </a:r>
              <a:endParaRPr lang="fr-FR" dirty="0"/>
            </a:p>
            <a:p>
              <a:pPr algn="ctr"/>
              <a:r>
                <a:rPr lang="fr-FR" dirty="0"/>
                <a:t>(DADA2)</a:t>
              </a:r>
            </a:p>
            <a:p>
              <a:pPr algn="ctr"/>
              <a:endParaRPr lang="fr-FR" dirty="0"/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3CDF12DB-4040-809E-F371-7304344534F5}"/>
              </a:ext>
            </a:extLst>
          </p:cNvPr>
          <p:cNvGrpSpPr/>
          <p:nvPr/>
        </p:nvGrpSpPr>
        <p:grpSpPr>
          <a:xfrm>
            <a:off x="431345" y="3052399"/>
            <a:ext cx="6575355" cy="3793015"/>
            <a:chOff x="431345" y="3052399"/>
            <a:chExt cx="6575355" cy="3793015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FA20730A-5392-2023-A740-54AA57C8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7210" y="5365899"/>
              <a:ext cx="785153" cy="81620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BD7C2FB-281F-50FC-A6CB-575DAA2EC165}"/>
                </a:ext>
              </a:extLst>
            </p:cNvPr>
            <p:cNvSpPr txBox="1"/>
            <p:nvPr/>
          </p:nvSpPr>
          <p:spPr>
            <a:xfrm>
              <a:off x="431345" y="6169006"/>
              <a:ext cx="4196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/>
                <a:t>Sorted</a:t>
              </a:r>
              <a:r>
                <a:rPr lang="fr-FR" b="1" dirty="0"/>
                <a:t> </a:t>
              </a:r>
              <a:r>
                <a:rPr lang="fr-FR" b="1" dirty="0" err="1">
                  <a:solidFill>
                    <a:srgbClr val="FF0000"/>
                  </a:solidFill>
                </a:rPr>
                <a:t>IgA</a:t>
              </a:r>
              <a:r>
                <a:rPr lang="fr-FR" b="1" dirty="0">
                  <a:solidFill>
                    <a:srgbClr val="FF0000"/>
                  </a:solidFill>
                </a:rPr>
                <a:t>+ </a:t>
              </a:r>
              <a:r>
                <a:rPr lang="fr-FR" b="1" dirty="0"/>
                <a:t>and </a:t>
              </a:r>
              <a:r>
                <a:rPr lang="fr-FR" b="1" dirty="0" err="1">
                  <a:solidFill>
                    <a:srgbClr val="0070C0"/>
                  </a:solidFill>
                </a:rPr>
                <a:t>IgA</a:t>
              </a:r>
              <a:r>
                <a:rPr lang="fr-FR" b="1" dirty="0">
                  <a:solidFill>
                    <a:srgbClr val="0070C0"/>
                  </a:solidFill>
                </a:rPr>
                <a:t>- </a:t>
              </a:r>
            </a:p>
            <a:p>
              <a:pPr algn="ctr"/>
              <a:r>
                <a:rPr lang="fr-FR" b="1" dirty="0" err="1"/>
                <a:t>Bacteriome</a:t>
              </a:r>
              <a:endParaRPr lang="fr-FR" b="1" dirty="0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33DEABA7-FCCB-F1C0-A8FD-1B018A5B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5658" y="5354406"/>
              <a:ext cx="510985" cy="839189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2E6580BF-F1D6-3CD3-EBC1-E47CEA51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3344" y="5568859"/>
              <a:ext cx="917423" cy="636411"/>
            </a:xfrm>
            <a:prstGeom prst="rect">
              <a:avLst/>
            </a:prstGeom>
          </p:spPr>
        </p:pic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C71CDD8C-415D-3D79-F597-78BEC54B13B4}"/>
                </a:ext>
              </a:extLst>
            </p:cNvPr>
            <p:cNvCxnSpPr>
              <a:cxnSpLocks/>
            </p:cNvCxnSpPr>
            <p:nvPr/>
          </p:nvCxnSpPr>
          <p:spPr>
            <a:xfrm>
              <a:off x="3113317" y="5827797"/>
              <a:ext cx="9930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33959DB-ABF6-9304-367F-35BE6CCAB887}"/>
                </a:ext>
              </a:extLst>
            </p:cNvPr>
            <p:cNvGrpSpPr/>
            <p:nvPr/>
          </p:nvGrpSpPr>
          <p:grpSpPr>
            <a:xfrm>
              <a:off x="1567020" y="4199265"/>
              <a:ext cx="4304268" cy="1061686"/>
              <a:chOff x="-509477" y="1851857"/>
              <a:chExt cx="4357564" cy="974812"/>
            </a:xfrm>
          </p:grpSpPr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3ECD4D3E-2CD7-AA11-86DD-7530D6D154AA}"/>
                  </a:ext>
                </a:extLst>
              </p:cNvPr>
              <p:cNvSpPr/>
              <p:nvPr/>
            </p:nvSpPr>
            <p:spPr>
              <a:xfrm>
                <a:off x="421402" y="1851857"/>
                <a:ext cx="2457625" cy="97481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A86EB48-E986-6DF4-4FAF-5EC71AEC9DC5}"/>
                  </a:ext>
                </a:extLst>
              </p:cNvPr>
              <p:cNvSpPr txBox="1"/>
              <p:nvPr/>
            </p:nvSpPr>
            <p:spPr>
              <a:xfrm>
                <a:off x="-509477" y="2172941"/>
                <a:ext cx="4357564" cy="59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/>
                  <a:t>IgA-interacting</a:t>
                </a:r>
                <a:endParaRPr lang="fr-FR" b="1" dirty="0"/>
              </a:p>
              <a:p>
                <a:pPr algn="ctr"/>
                <a:r>
                  <a:rPr lang="fr-FR" b="1" dirty="0"/>
                  <a:t>microbiome profiling 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51A39F-44D4-DD06-33B5-C38F083AD2E1}"/>
                  </a:ext>
                </a:extLst>
              </p:cNvPr>
              <p:cNvSpPr txBox="1"/>
              <p:nvPr/>
            </p:nvSpPr>
            <p:spPr>
              <a:xfrm>
                <a:off x="1026887" y="1879316"/>
                <a:ext cx="2171700" cy="339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     Axis 2</a:t>
                </a: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0289BB4-2CE3-AAE9-7F14-2B1F0E1FA772}"/>
                </a:ext>
              </a:extLst>
            </p:cNvPr>
            <p:cNvSpPr txBox="1"/>
            <p:nvPr/>
          </p:nvSpPr>
          <p:spPr>
            <a:xfrm>
              <a:off x="3706863" y="6301547"/>
              <a:ext cx="3299837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7" dirty="0"/>
                <a:t>Amplicon and </a:t>
              </a:r>
              <a:r>
                <a:rPr lang="fr-FR" sz="1467" dirty="0" err="1"/>
                <a:t>shotgun</a:t>
              </a:r>
              <a:r>
                <a:rPr lang="fr-FR" sz="1467" dirty="0"/>
                <a:t> </a:t>
              </a:r>
              <a:r>
                <a:rPr lang="fr-FR" sz="1467" dirty="0" err="1"/>
                <a:t>sequencing</a:t>
              </a:r>
              <a:endParaRPr lang="fr-FR" sz="1467" dirty="0"/>
            </a:p>
            <a:p>
              <a:pPr algn="ctr"/>
              <a:r>
                <a:rPr lang="fr-FR" sz="1467" dirty="0"/>
                <a:t>(</a:t>
              </a:r>
              <a:r>
                <a:rPr lang="fr-FR" sz="1467" dirty="0" err="1">
                  <a:solidFill>
                    <a:schemeClr val="accent6">
                      <a:lumMod val="75000"/>
                    </a:schemeClr>
                  </a:solidFill>
                </a:rPr>
                <a:t>Healthy</a:t>
              </a:r>
              <a:r>
                <a:rPr lang="fr-FR" sz="1467" dirty="0"/>
                <a:t> and </a:t>
              </a:r>
              <a:r>
                <a:rPr lang="fr-FR" sz="1467" dirty="0">
                  <a:solidFill>
                    <a:schemeClr val="accent2">
                      <a:lumMod val="75000"/>
                    </a:schemeClr>
                  </a:solidFill>
                </a:rPr>
                <a:t>CIS</a:t>
              </a:r>
              <a:r>
                <a:rPr lang="fr-FR" sz="1467" dirty="0"/>
                <a:t> </a:t>
              </a:r>
              <a:r>
                <a:rPr lang="fr-FR" sz="1467" dirty="0" err="1"/>
                <a:t>samples</a:t>
              </a:r>
              <a:r>
                <a:rPr lang="fr-FR" sz="1467" dirty="0"/>
                <a:t>)</a:t>
              </a:r>
            </a:p>
          </p:txBody>
        </p:sp>
        <p:cxnSp>
          <p:nvCxnSpPr>
            <p:cNvPr id="129" name="Connecteur en arc 128">
              <a:extLst>
                <a:ext uri="{FF2B5EF4-FFF2-40B4-BE49-F238E27FC236}">
                  <a16:creationId xmlns:a16="http://schemas.microsoft.com/office/drawing/2014/main" id="{62BF6AB6-ECDA-5369-65F6-774999357F9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32662" y="3636521"/>
              <a:ext cx="2022130" cy="853885"/>
            </a:xfrm>
            <a:prstGeom prst="curvedConnector3">
              <a:avLst>
                <a:gd name="adj1" fmla="val 100872"/>
              </a:avLst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14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20">
            <a:extLst>
              <a:ext uri="{FF2B5EF4-FFF2-40B4-BE49-F238E27FC236}">
                <a16:creationId xmlns:a16="http://schemas.microsoft.com/office/drawing/2014/main" id="{AD5D4383-99CB-3272-D266-E9C07134F497}"/>
              </a:ext>
            </a:extLst>
          </p:cNvPr>
          <p:cNvSpPr/>
          <p:nvPr/>
        </p:nvSpPr>
        <p:spPr>
          <a:xfrm>
            <a:off x="0" y="2436983"/>
            <a:ext cx="12192000" cy="1787775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C13FE1-274F-AE7F-60EA-AA00FCEF6548}"/>
              </a:ext>
            </a:extLst>
          </p:cNvPr>
          <p:cNvSpPr txBox="1"/>
          <p:nvPr/>
        </p:nvSpPr>
        <p:spPr>
          <a:xfrm>
            <a:off x="339524" y="2546040"/>
            <a:ext cx="11852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Axis 1 </a:t>
            </a:r>
            <a:r>
              <a:rPr lang="fr-FR" sz="3200" b="1" dirty="0">
                <a:solidFill>
                  <a:schemeClr val="bg1"/>
                </a:solidFill>
              </a:rPr>
              <a:t>: </a:t>
            </a:r>
          </a:p>
          <a:p>
            <a:r>
              <a:rPr lang="fr-FR" sz="3200" b="1" dirty="0" err="1">
                <a:solidFill>
                  <a:schemeClr val="bg1"/>
                </a:solidFill>
              </a:rPr>
              <a:t>Whole</a:t>
            </a:r>
            <a:r>
              <a:rPr lang="fr-FR" sz="3200" b="1" dirty="0">
                <a:solidFill>
                  <a:schemeClr val="bg1"/>
                </a:solidFill>
              </a:rPr>
              <a:t> microbiome profiling – </a:t>
            </a:r>
            <a:r>
              <a:rPr lang="fr-FR" sz="3200" b="1" dirty="0" err="1">
                <a:solidFill>
                  <a:schemeClr val="bg1"/>
                </a:solidFill>
              </a:rPr>
              <a:t>bacteria</a:t>
            </a:r>
            <a:r>
              <a:rPr lang="fr-FR" sz="3200" b="1" dirty="0">
                <a:solidFill>
                  <a:schemeClr val="bg1"/>
                </a:solidFill>
              </a:rPr>
              <a:t> and </a:t>
            </a:r>
            <a:r>
              <a:rPr lang="fr-FR" sz="3200" b="1" dirty="0" err="1">
                <a:solidFill>
                  <a:schemeClr val="bg1"/>
                </a:solidFill>
              </a:rPr>
              <a:t>fungal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diversity</a:t>
            </a:r>
            <a:r>
              <a:rPr lang="fr-FR" sz="3200" b="1" dirty="0">
                <a:solidFill>
                  <a:schemeClr val="bg1"/>
                </a:solidFill>
              </a:rPr>
              <a:t>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6648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21;p22">
            <a:extLst>
              <a:ext uri="{FF2B5EF4-FFF2-40B4-BE49-F238E27FC236}">
                <a16:creationId xmlns:a16="http://schemas.microsoft.com/office/drawing/2014/main" id="{D44AC400-F5FB-6FA6-AC47-574752430B69}"/>
              </a:ext>
            </a:extLst>
          </p:cNvPr>
          <p:cNvSpPr/>
          <p:nvPr/>
        </p:nvSpPr>
        <p:spPr>
          <a:xfrm>
            <a:off x="0" y="-22884"/>
            <a:ext cx="12192000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174;p20">
            <a:extLst>
              <a:ext uri="{FF2B5EF4-FFF2-40B4-BE49-F238E27FC236}">
                <a16:creationId xmlns:a16="http://schemas.microsoft.com/office/drawing/2014/main" id="{21DD49C4-0369-E391-7DF0-253376536ED1}"/>
              </a:ext>
            </a:extLst>
          </p:cNvPr>
          <p:cNvSpPr txBox="1"/>
          <p:nvPr/>
        </p:nvSpPr>
        <p:spPr>
          <a:xfrm>
            <a:off x="465796" y="-82386"/>
            <a:ext cx="1219199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>
                <a:solidFill>
                  <a:schemeClr val="lt1"/>
                </a:solidFill>
              </a:rPr>
              <a:t>Microbiome </a:t>
            </a:r>
            <a:r>
              <a:rPr lang="fr-FR" sz="2800" b="1" dirty="0" err="1">
                <a:solidFill>
                  <a:schemeClr val="lt1"/>
                </a:solidFill>
              </a:rPr>
              <a:t>characterization</a:t>
            </a:r>
            <a:r>
              <a:rPr lang="fr-FR" sz="2800" b="1" dirty="0">
                <a:solidFill>
                  <a:schemeClr val="lt1"/>
                </a:solidFill>
              </a:rPr>
              <a:t> of </a:t>
            </a:r>
            <a:r>
              <a:rPr lang="fr-FR" sz="2800" b="1" dirty="0" err="1">
                <a:solidFill>
                  <a:schemeClr val="lt1"/>
                </a:solidFill>
              </a:rPr>
              <a:t>bacteria</a:t>
            </a:r>
            <a:r>
              <a:rPr lang="fr-FR" sz="2800" b="1" dirty="0">
                <a:solidFill>
                  <a:schemeClr val="lt1"/>
                </a:solidFill>
              </a:rPr>
              <a:t> and fungi </a:t>
            </a:r>
            <a:r>
              <a:rPr lang="fr-FR" sz="2800" b="1" dirty="0" err="1">
                <a:solidFill>
                  <a:schemeClr val="lt1"/>
                </a:solidFill>
              </a:rPr>
              <a:t>through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diversity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analysis</a:t>
            </a:r>
            <a:endParaRPr sz="2800" b="1" dirty="0">
              <a:solidFill>
                <a:schemeClr val="lt1"/>
              </a:solidFill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ED6C7ACF-C563-A11A-DE75-2E016900A4F5}"/>
              </a:ext>
            </a:extLst>
          </p:cNvPr>
          <p:cNvGrpSpPr/>
          <p:nvPr/>
        </p:nvGrpSpPr>
        <p:grpSpPr>
          <a:xfrm>
            <a:off x="1031861" y="6407697"/>
            <a:ext cx="10744965" cy="415417"/>
            <a:chOff x="1031861" y="6407697"/>
            <a:chExt cx="10744965" cy="415417"/>
          </a:xfrm>
        </p:grpSpPr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8FA3C21-B212-2A4B-A1DE-5411C1168A4F}"/>
                </a:ext>
              </a:extLst>
            </p:cNvPr>
            <p:cNvSpPr txBox="1"/>
            <p:nvPr/>
          </p:nvSpPr>
          <p:spPr>
            <a:xfrm>
              <a:off x="1210168" y="6453782"/>
              <a:ext cx="10412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Fungi </a:t>
              </a:r>
              <a:r>
                <a:rPr lang="fr-FR" dirty="0" err="1"/>
                <a:t>explains</a:t>
              </a:r>
              <a:r>
                <a:rPr lang="fr-FR" dirty="0"/>
                <a:t> more </a:t>
              </a:r>
              <a:r>
                <a:rPr lang="fr-FR" dirty="0" err="1"/>
                <a:t>within</a:t>
              </a:r>
              <a:r>
                <a:rPr lang="fr-FR" dirty="0"/>
                <a:t> and </a:t>
              </a:r>
              <a:r>
                <a:rPr lang="fr-FR" dirty="0" err="1"/>
                <a:t>between</a:t>
              </a:r>
              <a:r>
                <a:rPr lang="fr-FR" dirty="0"/>
                <a:t> </a:t>
              </a:r>
              <a:r>
                <a:rPr lang="fr-FR" dirty="0" err="1"/>
                <a:t>sample</a:t>
              </a:r>
              <a:r>
                <a:rPr lang="fr-FR" dirty="0"/>
                <a:t> variation at </a:t>
              </a:r>
              <a:r>
                <a:rPr lang="fr-FR" dirty="0" err="1"/>
                <a:t>different</a:t>
              </a:r>
              <a:r>
                <a:rPr lang="fr-FR" dirty="0"/>
                <a:t> stages of MS </a:t>
              </a:r>
              <a:r>
                <a:rPr lang="fr-FR" dirty="0" err="1"/>
                <a:t>compared</a:t>
              </a:r>
              <a:r>
                <a:rPr lang="fr-FR" dirty="0"/>
                <a:t> to </a:t>
              </a:r>
              <a:r>
                <a:rPr lang="fr-FR" dirty="0" err="1"/>
                <a:t>bacteria</a:t>
              </a:r>
              <a:endParaRPr lang="fr-FR" dirty="0"/>
            </a:p>
          </p:txBody>
        </p:sp>
        <p:sp>
          <p:nvSpPr>
            <p:cNvPr id="66" name="Google Shape;227;p22">
              <a:extLst>
                <a:ext uri="{FF2B5EF4-FFF2-40B4-BE49-F238E27FC236}">
                  <a16:creationId xmlns:a16="http://schemas.microsoft.com/office/drawing/2014/main" id="{AF827076-38B6-5026-4AE9-68753F69F322}"/>
                </a:ext>
              </a:extLst>
            </p:cNvPr>
            <p:cNvSpPr/>
            <p:nvPr/>
          </p:nvSpPr>
          <p:spPr>
            <a:xfrm>
              <a:off x="1031861" y="6407697"/>
              <a:ext cx="10744965" cy="41463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b="1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234DC64D-6922-0C91-16D9-4177F0BB1217}"/>
              </a:ext>
            </a:extLst>
          </p:cNvPr>
          <p:cNvSpPr txBox="1"/>
          <p:nvPr/>
        </p:nvSpPr>
        <p:spPr>
          <a:xfrm>
            <a:off x="11829619" y="6462637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4FE551-585A-29E6-1EA6-69D62F171DF7}"/>
              </a:ext>
            </a:extLst>
          </p:cNvPr>
          <p:cNvGrpSpPr/>
          <p:nvPr/>
        </p:nvGrpSpPr>
        <p:grpSpPr>
          <a:xfrm>
            <a:off x="-35664" y="3138532"/>
            <a:ext cx="13198215" cy="3148095"/>
            <a:chOff x="-18534" y="3153999"/>
            <a:chExt cx="13198215" cy="314809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C34E0177-8D91-B01E-296F-3458C5336955}"/>
                </a:ext>
              </a:extLst>
            </p:cNvPr>
            <p:cNvGrpSpPr/>
            <p:nvPr/>
          </p:nvGrpSpPr>
          <p:grpSpPr>
            <a:xfrm>
              <a:off x="-18534" y="3153999"/>
              <a:ext cx="13062619" cy="3148095"/>
              <a:chOff x="-18534" y="3153999"/>
              <a:chExt cx="13062619" cy="3148095"/>
            </a:xfrm>
          </p:grpSpPr>
          <p:grpSp>
            <p:nvGrpSpPr>
              <p:cNvPr id="87" name="Groupe 86">
                <a:extLst>
                  <a:ext uri="{FF2B5EF4-FFF2-40B4-BE49-F238E27FC236}">
                    <a16:creationId xmlns:a16="http://schemas.microsoft.com/office/drawing/2014/main" id="{DCE203A2-26FA-E0A1-3A07-2ABBC8305FB5}"/>
                  </a:ext>
                </a:extLst>
              </p:cNvPr>
              <p:cNvGrpSpPr/>
              <p:nvPr/>
            </p:nvGrpSpPr>
            <p:grpSpPr>
              <a:xfrm>
                <a:off x="1233479" y="3329975"/>
                <a:ext cx="11810606" cy="2972119"/>
                <a:chOff x="1233479" y="3329975"/>
                <a:chExt cx="11810606" cy="2972119"/>
              </a:xfrm>
            </p:grpSpPr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426B1DFC-7732-0C34-8512-AAA381F71B9E}"/>
                    </a:ext>
                  </a:extLst>
                </p:cNvPr>
                <p:cNvGrpSpPr/>
                <p:nvPr/>
              </p:nvGrpSpPr>
              <p:grpSpPr>
                <a:xfrm>
                  <a:off x="1233479" y="3329975"/>
                  <a:ext cx="11810606" cy="2972119"/>
                  <a:chOff x="1233479" y="3329975"/>
                  <a:chExt cx="11810606" cy="2972119"/>
                </a:xfrm>
              </p:grpSpPr>
              <p:grpSp>
                <p:nvGrpSpPr>
                  <p:cNvPr id="64" name="Groupe 63">
                    <a:extLst>
                      <a:ext uri="{FF2B5EF4-FFF2-40B4-BE49-F238E27FC236}">
                        <a16:creationId xmlns:a16="http://schemas.microsoft.com/office/drawing/2014/main" id="{EFE5CDC2-95D5-5BD1-B676-4536B6EB3375}"/>
                      </a:ext>
                    </a:extLst>
                  </p:cNvPr>
                  <p:cNvGrpSpPr/>
                  <p:nvPr/>
                </p:nvGrpSpPr>
                <p:grpSpPr>
                  <a:xfrm>
                    <a:off x="1233479" y="3329975"/>
                    <a:ext cx="11810606" cy="2972119"/>
                    <a:chOff x="1321663" y="3306985"/>
                    <a:chExt cx="11810606" cy="2972119"/>
                  </a:xfrm>
                </p:grpSpPr>
                <p:pic>
                  <p:nvPicPr>
                    <p:cNvPr id="4" name="Image 3">
                      <a:extLst>
                        <a:ext uri="{FF2B5EF4-FFF2-40B4-BE49-F238E27FC236}">
                          <a16:creationId xmlns:a16="http://schemas.microsoft.com/office/drawing/2014/main" id="{97DDF0C8-3F95-3A3B-BF49-F95613AD57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8801" t="23076" r="24959" b="12792"/>
                    <a:stretch/>
                  </p:blipFill>
                  <p:spPr>
                    <a:xfrm>
                      <a:off x="1321663" y="3386767"/>
                      <a:ext cx="3268821" cy="2892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Image 4">
                      <a:extLst>
                        <a:ext uri="{FF2B5EF4-FFF2-40B4-BE49-F238E27FC236}">
                          <a16:creationId xmlns:a16="http://schemas.microsoft.com/office/drawing/2014/main" id="{CAD3FE9A-9331-6E6B-11C7-35EA1497B4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8727" t="22951" r="19828" b="14050"/>
                    <a:stretch/>
                  </p:blipFill>
                  <p:spPr>
                    <a:xfrm>
                      <a:off x="7393360" y="3306985"/>
                      <a:ext cx="3166756" cy="295586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ZoneTexte 10">
                      <a:extLst>
                        <a:ext uri="{FF2B5EF4-FFF2-40B4-BE49-F238E27FC236}">
                          <a16:creationId xmlns:a16="http://schemas.microsoft.com/office/drawing/2014/main" id="{01B9014B-C88F-50CA-B299-75B804403F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28346" y="5915484"/>
                      <a:ext cx="2843345" cy="297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</a:t>
                      </a:r>
                      <a:r>
                        <a:rPr lang="en-US" sz="1333" baseline="300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0.06161</a:t>
                      </a:r>
                      <a:r>
                        <a:rPr lang="en-US" sz="1333" dirty="0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333" i="1" dirty="0"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33" i="1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0.0073)</a:t>
                      </a:r>
                      <a:endParaRPr lang="fr-FR" sz="1333" dirty="0"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" name="ZoneTexte 11">
                      <a:extLst>
                        <a:ext uri="{FF2B5EF4-FFF2-40B4-BE49-F238E27FC236}">
                          <a16:creationId xmlns:a16="http://schemas.microsoft.com/office/drawing/2014/main" id="{DDBA4EA2-04C4-26E2-0EE0-E0F1D111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88924" y="5946333"/>
                      <a:ext cx="2843345" cy="2974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</a:rPr>
                        <a:t>(R</a:t>
                      </a:r>
                      <a:r>
                        <a:rPr lang="en-US" sz="1333" baseline="30000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</a:rPr>
                        <a:t>2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</a:rPr>
                        <a:t> = 0.11363</a:t>
                      </a:r>
                      <a:r>
                        <a:rPr lang="en-US" sz="1333" dirty="0"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en-US" sz="1333" i="1" dirty="0">
                          <a:ea typeface="Times New Roman" panose="02020603050405020304" pitchFamily="18" charset="0"/>
                        </a:rPr>
                        <a:t> p</a:t>
                      </a:r>
                      <a:r>
                        <a:rPr lang="en-US" sz="1333" i="1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333" dirty="0">
                          <a:solidFill>
                            <a:srgbClr val="000000"/>
                          </a:solidFill>
                          <a:ea typeface="Times New Roman" panose="02020603050405020304" pitchFamily="18" charset="0"/>
                        </a:rPr>
                        <a:t>= 0.0077)</a:t>
                      </a:r>
                      <a:endParaRPr lang="fr-FR" sz="1333" dirty="0"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" name="Google Shape;69;p13">
                      <a:extLst>
                        <a:ext uri="{FF2B5EF4-FFF2-40B4-BE49-F238E27FC236}">
                          <a16:creationId xmlns:a16="http://schemas.microsoft.com/office/drawing/2014/main" id="{6109BF7D-3F86-7824-57F8-C700F68A82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0855" y="3516351"/>
                      <a:ext cx="716000" cy="4924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21900" tIns="121900" rIns="121900" bIns="121900" anchor="t" anchorCtr="0">
                      <a:spAutoFit/>
                    </a:bodyPr>
                    <a:lstStyle/>
                    <a:p>
                      <a:r>
                        <a:rPr lang="en" sz="1600" b="1" dirty="0"/>
                        <a:t>c)</a:t>
                      </a:r>
                      <a:endParaRPr sz="1600" b="1" dirty="0"/>
                    </a:p>
                  </p:txBody>
                </p:sp>
                <p:sp>
                  <p:nvSpPr>
                    <p:cNvPr id="16" name="Google Shape;69;p13">
                      <a:extLst>
                        <a:ext uri="{FF2B5EF4-FFF2-40B4-BE49-F238E27FC236}">
                          <a16:creationId xmlns:a16="http://schemas.microsoft.com/office/drawing/2014/main" id="{424CC823-FFD0-A14C-D0AB-9677A6642B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0612" y="3416257"/>
                      <a:ext cx="602988" cy="4924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21900" tIns="121900" rIns="121900" bIns="121900" anchor="t" anchorCtr="0">
                      <a:spAutoFit/>
                    </a:bodyPr>
                    <a:lstStyle/>
                    <a:p>
                      <a:r>
                        <a:rPr lang="en" sz="1600" b="1" dirty="0"/>
                        <a:t>d)</a:t>
                      </a:r>
                      <a:endParaRPr sz="1600" b="1" dirty="0"/>
                    </a:p>
                  </p:txBody>
                </p:sp>
                <p:grpSp>
                  <p:nvGrpSpPr>
                    <p:cNvPr id="47" name="Groupe 46">
                      <a:extLst>
                        <a:ext uri="{FF2B5EF4-FFF2-40B4-BE49-F238E27FC236}">
                          <a16:creationId xmlns:a16="http://schemas.microsoft.com/office/drawing/2014/main" id="{AF3021D0-F7EA-56E4-A042-6519EA8859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24911" y="4123814"/>
                      <a:ext cx="1115898" cy="881589"/>
                      <a:chOff x="5294626" y="1174032"/>
                      <a:chExt cx="1173174" cy="1021027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0CBC31B2-22AB-46CC-C466-3212A5DF5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234341"/>
                        <a:ext cx="218719" cy="241339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49" name="ZoneTexte 48">
                        <a:extLst>
                          <a:ext uri="{FF2B5EF4-FFF2-40B4-BE49-F238E27FC236}">
                            <a16:creationId xmlns:a16="http://schemas.microsoft.com/office/drawing/2014/main" id="{44E87F22-D8AF-2AEC-34EB-98E4F89D78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174032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CTRL</a:t>
                        </a:r>
                      </a:p>
                    </p:txBody>
                  </p:sp>
                  <p:sp>
                    <p:nvSpPr>
                      <p:cNvPr id="50" name="ZoneTexte 49">
                        <a:extLst>
                          <a:ext uri="{FF2B5EF4-FFF2-40B4-BE49-F238E27FC236}">
                            <a16:creationId xmlns:a16="http://schemas.microsoft.com/office/drawing/2014/main" id="{5D05DF12-A2B9-82A5-3149-17FD521B8A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492643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CIS</a:t>
                        </a:r>
                      </a:p>
                    </p:txBody>
                  </p:sp>
                  <p:sp>
                    <p:nvSpPr>
                      <p:cNvPr id="51" name="ZoneTexte 50">
                        <a:extLst>
                          <a:ext uri="{FF2B5EF4-FFF2-40B4-BE49-F238E27FC236}">
                            <a16:creationId xmlns:a16="http://schemas.microsoft.com/office/drawing/2014/main" id="{614C14B0-DFE6-3B5F-0C3B-B2A4E1C185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825727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MS</a:t>
                        </a: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396BB457-D7CD-88A1-D0ED-2650A7D8B3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549747"/>
                        <a:ext cx="218719" cy="241339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6ABF62A3-36E9-FF02-A892-4779126328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884007"/>
                        <a:ext cx="218719" cy="241339"/>
                      </a:xfrm>
                      <a:prstGeom prst="rect">
                        <a:avLst/>
                      </a:prstGeom>
                      <a:solidFill>
                        <a:srgbClr val="7365A9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54" name="Groupe 53">
                      <a:extLst>
                        <a:ext uri="{FF2B5EF4-FFF2-40B4-BE49-F238E27FC236}">
                          <a16:creationId xmlns:a16="http://schemas.microsoft.com/office/drawing/2014/main" id="{93E6F642-200C-FD1B-4A1D-AEEB98E141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6179" y="4010176"/>
                      <a:ext cx="1115898" cy="881589"/>
                      <a:chOff x="5294626" y="1174032"/>
                      <a:chExt cx="1173174" cy="1021027"/>
                    </a:xfrm>
                  </p:grpSpPr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924F4F18-1779-8F93-87DE-A85E3C24D3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234341"/>
                        <a:ext cx="218719" cy="241339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56" name="ZoneTexte 55">
                        <a:extLst>
                          <a:ext uri="{FF2B5EF4-FFF2-40B4-BE49-F238E27FC236}">
                            <a16:creationId xmlns:a16="http://schemas.microsoft.com/office/drawing/2014/main" id="{9A138568-BC08-B6EA-418C-DE23D7A88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174032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CTRL</a:t>
                        </a:r>
                      </a:p>
                    </p:txBody>
                  </p:sp>
                  <p:sp>
                    <p:nvSpPr>
                      <p:cNvPr id="57" name="ZoneTexte 56">
                        <a:extLst>
                          <a:ext uri="{FF2B5EF4-FFF2-40B4-BE49-F238E27FC236}">
                            <a16:creationId xmlns:a16="http://schemas.microsoft.com/office/drawing/2014/main" id="{8B28660A-E8FA-3D35-DE6C-F6FFD7B2E5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492643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CIS</a:t>
                        </a:r>
                      </a:p>
                    </p:txBody>
                  </p:sp>
                  <p:sp>
                    <p:nvSpPr>
                      <p:cNvPr id="58" name="ZoneTexte 57">
                        <a:extLst>
                          <a:ext uri="{FF2B5EF4-FFF2-40B4-BE49-F238E27FC236}">
                            <a16:creationId xmlns:a16="http://schemas.microsoft.com/office/drawing/2014/main" id="{9A126166-A1A2-7484-76EA-7BC0DA198B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8278" y="1825727"/>
                        <a:ext cx="97952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dirty="0"/>
                          <a:t>MS</a:t>
                        </a: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E66F736B-B739-76FC-77B2-F98B74268E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549747"/>
                        <a:ext cx="218719" cy="241339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48351265-526C-023E-7CFA-668D3F306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4626" y="1884007"/>
                        <a:ext cx="218719" cy="241339"/>
                      </a:xfrm>
                      <a:prstGeom prst="rect">
                        <a:avLst/>
                      </a:prstGeom>
                      <a:solidFill>
                        <a:srgbClr val="7365A9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</p:grpSp>
              <p:sp>
                <p:nvSpPr>
                  <p:cNvPr id="68" name="ZoneTexte 67">
                    <a:extLst>
                      <a:ext uri="{FF2B5EF4-FFF2-40B4-BE49-F238E27FC236}">
                        <a16:creationId xmlns:a16="http://schemas.microsoft.com/office/drawing/2014/main" id="{DB8D6AE9-9D85-B43D-36DC-68E597C79CEC}"/>
                      </a:ext>
                    </a:extLst>
                  </p:cNvPr>
                  <p:cNvSpPr txBox="1"/>
                  <p:nvPr/>
                </p:nvSpPr>
                <p:spPr>
                  <a:xfrm>
                    <a:off x="4468250" y="5769063"/>
                    <a:ext cx="149661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PERMANOVA</a:t>
                    </a:r>
                  </a:p>
                </p:txBody>
              </p:sp>
              <p:sp>
                <p:nvSpPr>
                  <p:cNvPr id="70" name="ZoneTexte 69">
                    <a:extLst>
                      <a:ext uri="{FF2B5EF4-FFF2-40B4-BE49-F238E27FC236}">
                        <a16:creationId xmlns:a16="http://schemas.microsoft.com/office/drawing/2014/main" id="{4BB7F928-48EB-E665-A6FB-232BAF72A1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5384" y="5769063"/>
                    <a:ext cx="149661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PERMANOVA</a:t>
                    </a:r>
                  </a:p>
                </p:txBody>
              </p:sp>
              <p:sp>
                <p:nvSpPr>
                  <p:cNvPr id="72" name="ZoneTexte 71">
                    <a:extLst>
                      <a:ext uri="{FF2B5EF4-FFF2-40B4-BE49-F238E27FC236}">
                        <a16:creationId xmlns:a16="http://schemas.microsoft.com/office/drawing/2014/main" id="{57179EB5-AB79-E360-21AC-95302D590EE3}"/>
                      </a:ext>
                    </a:extLst>
                  </p:cNvPr>
                  <p:cNvSpPr txBox="1"/>
                  <p:nvPr/>
                </p:nvSpPr>
                <p:spPr>
                  <a:xfrm>
                    <a:off x="4396256" y="3734289"/>
                    <a:ext cx="2843345" cy="2974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33" dirty="0">
                        <a:solidFill>
                          <a:srgbClr val="000000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(Bray-Curtis dissimilarity)</a:t>
                    </a:r>
                    <a:endParaRPr lang="fr-FR" sz="1333" dirty="0"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028AD7F6-C9B7-BBED-996B-52EC6149BD0E}"/>
                    </a:ext>
                  </a:extLst>
                </p:cNvPr>
                <p:cNvSpPr txBox="1"/>
                <p:nvPr/>
              </p:nvSpPr>
              <p:spPr>
                <a:xfrm>
                  <a:off x="4665066" y="4968200"/>
                  <a:ext cx="10926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>
                      <a:solidFill>
                        <a:srgbClr val="0070C0"/>
                      </a:solidFill>
                    </a:rPr>
                    <a:t>(</a:t>
                  </a:r>
                  <a:r>
                    <a:rPr lang="fr-FR" dirty="0" err="1">
                      <a:solidFill>
                        <a:srgbClr val="0070C0"/>
                      </a:solidFill>
                    </a:rPr>
                    <a:t>Bacteria</a:t>
                  </a:r>
                  <a:r>
                    <a:rPr lang="fr-FR" dirty="0">
                      <a:solidFill>
                        <a:srgbClr val="0070C0"/>
                      </a:solidFill>
                    </a:rPr>
                    <a:t>)</a:t>
                  </a:r>
                </a:p>
              </p:txBody>
            </p: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9EFFA6C0-F39F-0475-3C2F-AB0F2BB78A6E}"/>
                    </a:ext>
                  </a:extLst>
                </p:cNvPr>
                <p:cNvSpPr txBox="1"/>
                <p:nvPr/>
              </p:nvSpPr>
              <p:spPr>
                <a:xfrm>
                  <a:off x="10890751" y="5032098"/>
                  <a:ext cx="837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(Fungi)</a:t>
                  </a:r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022A7D-F695-128E-636F-6E00B8B3871E}"/>
                  </a:ext>
                </a:extLst>
              </p:cNvPr>
              <p:cNvSpPr/>
              <p:nvPr/>
            </p:nvSpPr>
            <p:spPr>
              <a:xfrm>
                <a:off x="-5768" y="3153999"/>
                <a:ext cx="1325658" cy="48077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FF9BA4"/>
                  </a:solidFill>
                </a:endParaRP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388E4AE-DC0F-3131-42BC-DCC4A73C8936}"/>
                  </a:ext>
                </a:extLst>
              </p:cNvPr>
              <p:cNvSpPr txBox="1"/>
              <p:nvPr/>
            </p:nvSpPr>
            <p:spPr>
              <a:xfrm>
                <a:off x="-18534" y="3203453"/>
                <a:ext cx="2114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</a:rPr>
                  <a:t>Beta </a:t>
                </a:r>
                <a:r>
                  <a:rPr lang="fr-FR" sz="1600" b="1" dirty="0" err="1">
                    <a:solidFill>
                      <a:schemeClr val="bg1"/>
                    </a:solidFill>
                  </a:rPr>
                  <a:t>diversity</a:t>
                </a:r>
                <a:endParaRPr lang="fr-FR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4B90EC-8BAF-5F21-5B87-9271901C5043}"/>
                </a:ext>
              </a:extLst>
            </p:cNvPr>
            <p:cNvSpPr txBox="1"/>
            <p:nvPr/>
          </p:nvSpPr>
          <p:spPr>
            <a:xfrm>
              <a:off x="10336336" y="3886278"/>
              <a:ext cx="284334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3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(Bray-Curtis dissimilarity)</a:t>
              </a:r>
              <a:endParaRPr lang="fr-FR" sz="1333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E44E8-F87B-651E-0CED-887D5A862EE0}"/>
              </a:ext>
            </a:extLst>
          </p:cNvPr>
          <p:cNvSpPr/>
          <p:nvPr/>
        </p:nvSpPr>
        <p:spPr>
          <a:xfrm>
            <a:off x="9136728" y="866619"/>
            <a:ext cx="166669" cy="99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2E028D-BF87-CF44-60A7-A25D3B51F6D5}"/>
              </a:ext>
            </a:extLst>
          </p:cNvPr>
          <p:cNvSpPr/>
          <p:nvPr/>
        </p:nvSpPr>
        <p:spPr>
          <a:xfrm>
            <a:off x="9127167" y="860531"/>
            <a:ext cx="176229" cy="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33E55D63-AEA2-F2A4-7BC4-9EE9F6F9CAD3}"/>
              </a:ext>
            </a:extLst>
          </p:cNvPr>
          <p:cNvGrpSpPr/>
          <p:nvPr/>
        </p:nvGrpSpPr>
        <p:grpSpPr>
          <a:xfrm>
            <a:off x="-78275" y="579296"/>
            <a:ext cx="12219084" cy="2777941"/>
            <a:chOff x="-78275" y="579296"/>
            <a:chExt cx="12219084" cy="2777941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924556E3-4272-1142-8D76-FCD4B392925B}"/>
                </a:ext>
              </a:extLst>
            </p:cNvPr>
            <p:cNvGrpSpPr/>
            <p:nvPr/>
          </p:nvGrpSpPr>
          <p:grpSpPr>
            <a:xfrm>
              <a:off x="-78275" y="579296"/>
              <a:ext cx="12219084" cy="2777941"/>
              <a:chOff x="-78275" y="579296"/>
              <a:chExt cx="12219084" cy="2777941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257E021D-F90C-CB4D-5D90-7B6861C86113}"/>
                  </a:ext>
                </a:extLst>
              </p:cNvPr>
              <p:cNvGrpSpPr/>
              <p:nvPr/>
            </p:nvGrpSpPr>
            <p:grpSpPr>
              <a:xfrm>
                <a:off x="-78275" y="579296"/>
                <a:ext cx="12219084" cy="2777941"/>
                <a:chOff x="-78275" y="579296"/>
                <a:chExt cx="12219084" cy="2777941"/>
              </a:xfrm>
            </p:grpSpPr>
            <p:grpSp>
              <p:nvGrpSpPr>
                <p:cNvPr id="86" name="Groupe 85">
                  <a:extLst>
                    <a:ext uri="{FF2B5EF4-FFF2-40B4-BE49-F238E27FC236}">
                      <a16:creationId xmlns:a16="http://schemas.microsoft.com/office/drawing/2014/main" id="{765D19E5-4B13-BAC2-E96E-199DE5C90D09}"/>
                    </a:ext>
                  </a:extLst>
                </p:cNvPr>
                <p:cNvGrpSpPr/>
                <p:nvPr/>
              </p:nvGrpSpPr>
              <p:grpSpPr>
                <a:xfrm>
                  <a:off x="1374792" y="579296"/>
                  <a:ext cx="10766017" cy="2777941"/>
                  <a:chOff x="1374792" y="579296"/>
                  <a:chExt cx="10766017" cy="2777941"/>
                </a:xfrm>
              </p:grpSpPr>
              <p:grpSp>
                <p:nvGrpSpPr>
                  <p:cNvPr id="78" name="Groupe 77">
                    <a:extLst>
                      <a:ext uri="{FF2B5EF4-FFF2-40B4-BE49-F238E27FC236}">
                        <a16:creationId xmlns:a16="http://schemas.microsoft.com/office/drawing/2014/main" id="{BFDFBD79-07BD-0FB8-C689-528C37427072}"/>
                      </a:ext>
                    </a:extLst>
                  </p:cNvPr>
                  <p:cNvGrpSpPr/>
                  <p:nvPr/>
                </p:nvGrpSpPr>
                <p:grpSpPr>
                  <a:xfrm>
                    <a:off x="1374792" y="579296"/>
                    <a:ext cx="10766017" cy="2777941"/>
                    <a:chOff x="1374792" y="579296"/>
                    <a:chExt cx="10766017" cy="2777941"/>
                  </a:xfrm>
                </p:grpSpPr>
                <p:grpSp>
                  <p:nvGrpSpPr>
                    <p:cNvPr id="69" name="Groupe 68">
                      <a:extLst>
                        <a:ext uri="{FF2B5EF4-FFF2-40B4-BE49-F238E27FC236}">
                          <a16:creationId xmlns:a16="http://schemas.microsoft.com/office/drawing/2014/main" id="{F33524F5-4997-DEEB-94C7-B833B924F6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4792" y="579296"/>
                      <a:ext cx="10766017" cy="2777941"/>
                      <a:chOff x="1374792" y="579296"/>
                      <a:chExt cx="10766017" cy="2777941"/>
                    </a:xfrm>
                  </p:grpSpPr>
                  <p:sp>
                    <p:nvSpPr>
                      <p:cNvPr id="14" name="Google Shape;69;p13">
                        <a:extLst>
                          <a:ext uri="{FF2B5EF4-FFF2-40B4-BE49-F238E27FC236}">
                            <a16:creationId xmlns:a16="http://schemas.microsoft.com/office/drawing/2014/main" id="{CA273E86-E921-8C0D-16F5-112CB2B4CA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83507" y="670663"/>
                        <a:ext cx="716000" cy="492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121900" tIns="121900" rIns="121900" bIns="121900" anchor="t" anchorCtr="0">
                        <a:spAutoFit/>
                      </a:bodyPr>
                      <a:lstStyle/>
                      <a:p>
                        <a:r>
                          <a:rPr lang="en" sz="1600" b="1" dirty="0"/>
                          <a:t>b)</a:t>
                        </a:r>
                        <a:endParaRPr sz="1600" b="1" dirty="0"/>
                      </a:p>
                    </p:txBody>
                  </p:sp>
                  <p:grpSp>
                    <p:nvGrpSpPr>
                      <p:cNvPr id="61" name="Groupe 60">
                        <a:extLst>
                          <a:ext uri="{FF2B5EF4-FFF2-40B4-BE49-F238E27FC236}">
                            <a16:creationId xmlns:a16="http://schemas.microsoft.com/office/drawing/2014/main" id="{873F39FA-5943-F2E3-2D6F-9E38D4779A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74792" y="579296"/>
                        <a:ext cx="10766017" cy="2777941"/>
                        <a:chOff x="1374792" y="579296"/>
                        <a:chExt cx="10766017" cy="2777941"/>
                      </a:xfrm>
                    </p:grpSpPr>
                    <p:sp>
                      <p:nvSpPr>
                        <p:cNvPr id="13" name="ZoneTexte 12">
                          <a:extLst>
                            <a:ext uri="{FF2B5EF4-FFF2-40B4-BE49-F238E27FC236}">
                              <a16:creationId xmlns:a16="http://schemas.microsoft.com/office/drawing/2014/main" id="{CCF726E9-B7A5-616A-C8CA-C17C5D4550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08990" y="3056411"/>
                          <a:ext cx="188344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 16)</a:t>
                          </a:r>
                        </a:p>
                      </p:txBody>
                    </p:sp>
                    <p:sp>
                      <p:nvSpPr>
                        <p:cNvPr id="38" name="ZoneTexte 37">
                          <a:extLst>
                            <a:ext uri="{FF2B5EF4-FFF2-40B4-BE49-F238E27FC236}">
                              <a16:creationId xmlns:a16="http://schemas.microsoft.com/office/drawing/2014/main" id="{9BA779CC-CEA6-85CF-859E-B2D3435B55A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609180" y="2984916"/>
                          <a:ext cx="76972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=14)</a:t>
                          </a:r>
                        </a:p>
                      </p:txBody>
                    </p:sp>
                    <p:pic>
                      <p:nvPicPr>
                        <p:cNvPr id="40" name="Image 39">
                          <a:extLst>
                            <a:ext uri="{FF2B5EF4-FFF2-40B4-BE49-F238E27FC236}">
                              <a16:creationId xmlns:a16="http://schemas.microsoft.com/office/drawing/2014/main" id="{07CE48AA-D0D5-09CB-4FEF-AEEDE9A72E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810569" y="579296"/>
                          <a:ext cx="2558772" cy="247926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Image 41">
                          <a:extLst>
                            <a:ext uri="{FF2B5EF4-FFF2-40B4-BE49-F238E27FC236}">
                              <a16:creationId xmlns:a16="http://schemas.microsoft.com/office/drawing/2014/main" id="{C705E904-99C8-EA02-0B96-E8241790EB8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74792" y="592050"/>
                          <a:ext cx="2934271" cy="254412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43" name="ZoneTexte 42">
                          <a:extLst>
                            <a:ext uri="{FF2B5EF4-FFF2-40B4-BE49-F238E27FC236}">
                              <a16:creationId xmlns:a16="http://schemas.microsoft.com/office/drawing/2014/main" id="{A54F4495-D221-0C5F-531D-5A9AE7B19C7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31762" y="3059532"/>
                          <a:ext cx="188344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 13)</a:t>
                          </a:r>
                        </a:p>
                      </p:txBody>
                    </p:sp>
                    <p:sp>
                      <p:nvSpPr>
                        <p:cNvPr id="45" name="ZoneTexte 44">
                          <a:extLst>
                            <a:ext uri="{FF2B5EF4-FFF2-40B4-BE49-F238E27FC236}">
                              <a16:creationId xmlns:a16="http://schemas.microsoft.com/office/drawing/2014/main" id="{745B06F4-4AFA-A1F9-6CA6-F77244CB98F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54534" y="3080238"/>
                          <a:ext cx="188344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 16)</a:t>
                          </a:r>
                        </a:p>
                      </p:txBody>
                    </p:sp>
                    <p:sp>
                      <p:nvSpPr>
                        <p:cNvPr id="46" name="ZoneTexte 45">
                          <a:extLst>
                            <a:ext uri="{FF2B5EF4-FFF2-40B4-BE49-F238E27FC236}">
                              <a16:creationId xmlns:a16="http://schemas.microsoft.com/office/drawing/2014/main" id="{B114117F-E452-09C4-EEEF-A8E42D1F1D8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59509" y="2984916"/>
                          <a:ext cx="76972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=14)</a:t>
                          </a:r>
                        </a:p>
                      </p:txBody>
                    </p:sp>
                    <p:sp>
                      <p:nvSpPr>
                        <p:cNvPr id="8" name="ZoneTexte 7">
                          <a:extLst>
                            <a:ext uri="{FF2B5EF4-FFF2-40B4-BE49-F238E27FC236}">
                              <a16:creationId xmlns:a16="http://schemas.microsoft.com/office/drawing/2014/main" id="{31AA9003-A5E8-73B6-79DD-A88DBB44F2A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907844" y="2976951"/>
                          <a:ext cx="79110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fr-FR" sz="1200" dirty="0"/>
                            <a:t>(n =11)</a:t>
                          </a:r>
                        </a:p>
                      </p:txBody>
                    </p:sp>
                    <p:grpSp>
                      <p:nvGrpSpPr>
                        <p:cNvPr id="28" name="Groupe 27">
                          <a:extLst>
                            <a:ext uri="{FF2B5EF4-FFF2-40B4-BE49-F238E27FC236}">
                              <a16:creationId xmlns:a16="http://schemas.microsoft.com/office/drawing/2014/main" id="{95F8FBEC-02F4-36AE-923D-4E0CD198C5E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36677" y="1261535"/>
                          <a:ext cx="1115898" cy="881589"/>
                          <a:chOff x="5294626" y="1174032"/>
                          <a:chExt cx="1173174" cy="1021027"/>
                        </a:xfrm>
                      </p:grpSpPr>
                      <p:sp>
                        <p:nvSpPr>
                          <p:cNvPr id="20" name="Rectangle 19">
                            <a:extLst>
                              <a:ext uri="{FF2B5EF4-FFF2-40B4-BE49-F238E27FC236}">
                                <a16:creationId xmlns:a16="http://schemas.microsoft.com/office/drawing/2014/main" id="{B4673B0D-F8BC-9901-4716-38735F97F6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234341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rgbClr val="00B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  <p:sp>
                        <p:nvSpPr>
                          <p:cNvPr id="23" name="ZoneTexte 22">
                            <a:extLst>
                              <a:ext uri="{FF2B5EF4-FFF2-40B4-BE49-F238E27FC236}">
                                <a16:creationId xmlns:a16="http://schemas.microsoft.com/office/drawing/2014/main" id="{DB92380A-2868-C236-97DB-02AF43B196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174032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CTRL</a:t>
                            </a:r>
                          </a:p>
                        </p:txBody>
                      </p:sp>
                      <p:sp>
                        <p:nvSpPr>
                          <p:cNvPr id="24" name="ZoneTexte 23">
                            <a:extLst>
                              <a:ext uri="{FF2B5EF4-FFF2-40B4-BE49-F238E27FC236}">
                                <a16:creationId xmlns:a16="http://schemas.microsoft.com/office/drawing/2014/main" id="{2C9B76C9-F456-BC20-36C5-08ED317EA7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492643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CIS</a:t>
                            </a:r>
                          </a:p>
                        </p:txBody>
                      </p:sp>
                      <p:sp>
                        <p:nvSpPr>
                          <p:cNvPr id="25" name="ZoneTexte 24">
                            <a:extLst>
                              <a:ext uri="{FF2B5EF4-FFF2-40B4-BE49-F238E27FC236}">
                                <a16:creationId xmlns:a16="http://schemas.microsoft.com/office/drawing/2014/main" id="{C05BBF05-0520-F37F-BDBF-DBA20B023AB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825727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MS</a:t>
                            </a:r>
                          </a:p>
                        </p:txBody>
                      </p:sp>
                      <p:sp>
                        <p:nvSpPr>
                          <p:cNvPr id="26" name="Rectangle 25">
                            <a:extLst>
                              <a:ext uri="{FF2B5EF4-FFF2-40B4-BE49-F238E27FC236}">
                                <a16:creationId xmlns:a16="http://schemas.microsoft.com/office/drawing/2014/main" id="{DDF11391-C0C8-DDC5-D7B6-6C99353646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549747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  <p:sp>
                        <p:nvSpPr>
                          <p:cNvPr id="27" name="Rectangle 26">
                            <a:extLst>
                              <a:ext uri="{FF2B5EF4-FFF2-40B4-BE49-F238E27FC236}">
                                <a16:creationId xmlns:a16="http://schemas.microsoft.com/office/drawing/2014/main" id="{548D6DAC-898D-0011-952F-37D7DED655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884007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rgbClr val="7365A9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grpSp>
                      <p:nvGrpSpPr>
                        <p:cNvPr id="29" name="Groupe 28">
                          <a:extLst>
                            <a:ext uri="{FF2B5EF4-FFF2-40B4-BE49-F238E27FC236}">
                              <a16:creationId xmlns:a16="http://schemas.microsoft.com/office/drawing/2014/main" id="{FFE78C12-0D95-BC9E-5274-C8F02E381E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24911" y="1190044"/>
                          <a:ext cx="1115898" cy="881589"/>
                          <a:chOff x="5294626" y="1174032"/>
                          <a:chExt cx="1173174" cy="1021027"/>
                        </a:xfrm>
                      </p:grpSpPr>
                      <p:sp>
                        <p:nvSpPr>
                          <p:cNvPr id="30" name="Rectangle 29">
                            <a:extLst>
                              <a:ext uri="{FF2B5EF4-FFF2-40B4-BE49-F238E27FC236}">
                                <a16:creationId xmlns:a16="http://schemas.microsoft.com/office/drawing/2014/main" id="{0F07FD87-5454-634F-B6C5-E05DDA417C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234341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rgbClr val="00B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  <p:sp>
                        <p:nvSpPr>
                          <p:cNvPr id="31" name="ZoneTexte 30">
                            <a:extLst>
                              <a:ext uri="{FF2B5EF4-FFF2-40B4-BE49-F238E27FC236}">
                                <a16:creationId xmlns:a16="http://schemas.microsoft.com/office/drawing/2014/main" id="{A42509A1-D233-B178-DCFD-30F0CB074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174032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CTRL</a:t>
                            </a:r>
                          </a:p>
                        </p:txBody>
                      </p:sp>
                      <p:sp>
                        <p:nvSpPr>
                          <p:cNvPr id="33" name="ZoneTexte 32">
                            <a:extLst>
                              <a:ext uri="{FF2B5EF4-FFF2-40B4-BE49-F238E27FC236}">
                                <a16:creationId xmlns:a16="http://schemas.microsoft.com/office/drawing/2014/main" id="{37863370-474B-C751-6F59-E2AA134AA8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492643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CIS</a:t>
                            </a:r>
                          </a:p>
                        </p:txBody>
                      </p:sp>
                      <p:sp>
                        <p:nvSpPr>
                          <p:cNvPr id="39" name="ZoneTexte 38">
                            <a:extLst>
                              <a:ext uri="{FF2B5EF4-FFF2-40B4-BE49-F238E27FC236}">
                                <a16:creationId xmlns:a16="http://schemas.microsoft.com/office/drawing/2014/main" id="{485775C9-D74C-7DCE-39B4-8B5DC8A750E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88278" y="1825727"/>
                            <a:ext cx="979522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fr-FR" dirty="0"/>
                              <a:t>MS</a:t>
                            </a:r>
                          </a:p>
                        </p:txBody>
                      </p:sp>
                      <p:sp>
                        <p:nvSpPr>
                          <p:cNvPr id="41" name="Rectangle 40">
                            <a:extLst>
                              <a:ext uri="{FF2B5EF4-FFF2-40B4-BE49-F238E27FC236}">
                                <a16:creationId xmlns:a16="http://schemas.microsoft.com/office/drawing/2014/main" id="{28E53C55-9F09-6D43-509A-992B7F822F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549747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  <p:sp>
                        <p:nvSpPr>
                          <p:cNvPr id="44" name="Rectangle 43">
                            <a:extLst>
                              <a:ext uri="{FF2B5EF4-FFF2-40B4-BE49-F238E27FC236}">
                                <a16:creationId xmlns:a16="http://schemas.microsoft.com/office/drawing/2014/main" id="{B590EAFF-1F5D-EDB8-6D4E-7BF0702140B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4626" y="1884007"/>
                            <a:ext cx="218719" cy="241339"/>
                          </a:xfrm>
                          <a:prstGeom prst="rect">
                            <a:avLst/>
                          </a:prstGeom>
                          <a:solidFill>
                            <a:srgbClr val="7365A9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</p:grpSp>
                </p:grpSp>
                <p:sp>
                  <p:nvSpPr>
                    <p:cNvPr id="76" name="ZoneTexte 75">
                      <a:extLst>
                        <a:ext uri="{FF2B5EF4-FFF2-40B4-BE49-F238E27FC236}">
                          <a16:creationId xmlns:a16="http://schemas.microsoft.com/office/drawing/2014/main" id="{6A6DBFC6-F8C4-5448-B3BE-10DF5D5774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41365" y="625781"/>
                      <a:ext cx="1496613" cy="3181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467" dirty="0"/>
                        <a:t>Wilcoxon</a:t>
                      </a:r>
                    </a:p>
                  </p:txBody>
                </p:sp>
                <p:sp>
                  <p:nvSpPr>
                    <p:cNvPr id="77" name="ZoneTexte 76">
                      <a:extLst>
                        <a:ext uri="{FF2B5EF4-FFF2-40B4-BE49-F238E27FC236}">
                          <a16:creationId xmlns:a16="http://schemas.microsoft.com/office/drawing/2014/main" id="{5D7A6E71-5B25-18BB-46FD-F78CEC70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36566" y="615030"/>
                      <a:ext cx="1496613" cy="3181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467" dirty="0"/>
                        <a:t>Wilcoxon</a:t>
                      </a:r>
                    </a:p>
                  </p:txBody>
                </p:sp>
              </p:grpSp>
              <p:sp>
                <p:nvSpPr>
                  <p:cNvPr id="80" name="ZoneTexte 79">
                    <a:extLst>
                      <a:ext uri="{FF2B5EF4-FFF2-40B4-BE49-F238E27FC236}">
                        <a16:creationId xmlns:a16="http://schemas.microsoft.com/office/drawing/2014/main" id="{FCCF04E4-AF0E-F4B4-ECC5-3FE525926C58}"/>
                      </a:ext>
                    </a:extLst>
                  </p:cNvPr>
                  <p:cNvSpPr txBox="1"/>
                  <p:nvPr/>
                </p:nvSpPr>
                <p:spPr>
                  <a:xfrm>
                    <a:off x="4530232" y="2156118"/>
                    <a:ext cx="10926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dirty="0">
                        <a:solidFill>
                          <a:srgbClr val="0070C0"/>
                        </a:solidFill>
                      </a:rPr>
                      <a:t>(</a:t>
                    </a:r>
                    <a:r>
                      <a:rPr lang="fr-FR" dirty="0" err="1">
                        <a:solidFill>
                          <a:srgbClr val="0070C0"/>
                        </a:solidFill>
                      </a:rPr>
                      <a:t>Bacteria</a:t>
                    </a:r>
                    <a:r>
                      <a:rPr lang="fr-FR" dirty="0">
                        <a:solidFill>
                          <a:srgbClr val="0070C0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81" name="ZoneTexte 80">
                    <a:extLst>
                      <a:ext uri="{FF2B5EF4-FFF2-40B4-BE49-F238E27FC236}">
                        <a16:creationId xmlns:a16="http://schemas.microsoft.com/office/drawing/2014/main" id="{990B8D6F-2102-A4A6-2016-5BB8F34F57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9737" y="2101346"/>
                    <a:ext cx="837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(Fungi)</a:t>
                    </a:r>
                  </a:p>
                </p:txBody>
              </p:sp>
            </p:grp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A0DD71D-7739-2889-D794-3528631DDDA9}"/>
                    </a:ext>
                  </a:extLst>
                </p:cNvPr>
                <p:cNvSpPr/>
                <p:nvPr/>
              </p:nvSpPr>
              <p:spPr>
                <a:xfrm>
                  <a:off x="-14882" y="692307"/>
                  <a:ext cx="1325658" cy="480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rgbClr val="FF9BA4"/>
                    </a:solidFill>
                  </a:endParaRPr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9000530-AFBC-BC35-F7A1-042E5B9B0BA8}"/>
                    </a:ext>
                  </a:extLst>
                </p:cNvPr>
                <p:cNvSpPr txBox="1"/>
                <p:nvPr/>
              </p:nvSpPr>
              <p:spPr>
                <a:xfrm>
                  <a:off x="-78275" y="746993"/>
                  <a:ext cx="21145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dirty="0">
                      <a:solidFill>
                        <a:schemeClr val="bg1"/>
                      </a:solidFill>
                    </a:rPr>
                    <a:t>Alpha </a:t>
                  </a:r>
                  <a:r>
                    <a:rPr lang="fr-FR" sz="1600" b="1" dirty="0" err="1">
                      <a:solidFill>
                        <a:schemeClr val="bg1"/>
                      </a:solidFill>
                    </a:rPr>
                    <a:t>diversity</a:t>
                  </a:r>
                  <a:endParaRPr lang="fr-FR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Google Shape;69;p13">
                <a:extLst>
                  <a:ext uri="{FF2B5EF4-FFF2-40B4-BE49-F238E27FC236}">
                    <a16:creationId xmlns:a16="http://schemas.microsoft.com/office/drawing/2014/main" id="{3CBFCBCC-6AED-CBD8-93DE-0F7A8BB0AB22}"/>
                  </a:ext>
                </a:extLst>
              </p:cNvPr>
              <p:cNvSpPr txBox="1"/>
              <p:nvPr/>
            </p:nvSpPr>
            <p:spPr>
              <a:xfrm>
                <a:off x="1320251" y="633807"/>
                <a:ext cx="716000" cy="492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" sz="1600" b="1" dirty="0"/>
                  <a:t>a)</a:t>
                </a:r>
                <a:endParaRPr sz="1600" b="1" dirty="0"/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9B0AF89-5997-AE2E-DD9A-590611700F0D}"/>
                </a:ext>
              </a:extLst>
            </p:cNvPr>
            <p:cNvSpPr/>
            <p:nvPr/>
          </p:nvSpPr>
          <p:spPr>
            <a:xfrm>
              <a:off x="9112723" y="859753"/>
              <a:ext cx="166669" cy="73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BD64648E-55E2-1F99-3C24-79FC2049BF49}"/>
                </a:ext>
              </a:extLst>
            </p:cNvPr>
            <p:cNvSpPr txBox="1"/>
            <p:nvPr/>
          </p:nvSpPr>
          <p:spPr>
            <a:xfrm>
              <a:off x="9125747" y="769668"/>
              <a:ext cx="307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37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6E92E328-603A-A356-5528-07599AB72CE1}"/>
              </a:ext>
            </a:extLst>
          </p:cNvPr>
          <p:cNvGrpSpPr/>
          <p:nvPr/>
        </p:nvGrpSpPr>
        <p:grpSpPr>
          <a:xfrm>
            <a:off x="-25272" y="423637"/>
            <a:ext cx="12086950" cy="5704288"/>
            <a:chOff x="-25272" y="423637"/>
            <a:chExt cx="12086950" cy="570428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589450B-63E1-6B55-2EB0-72BEBEEA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39" t="9581" r="8371" b="1918"/>
            <a:stretch/>
          </p:blipFill>
          <p:spPr>
            <a:xfrm>
              <a:off x="3706814" y="924937"/>
              <a:ext cx="4073120" cy="364390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AB8710B-C6FE-27B8-7B77-9AEBAEAB2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22" t="7885" r="9034"/>
            <a:stretch/>
          </p:blipFill>
          <p:spPr>
            <a:xfrm>
              <a:off x="-25272" y="978260"/>
              <a:ext cx="3731187" cy="3590584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76A7952-EFE3-440B-C229-CD87FF81C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03" t="9362" r="9139" b="1412"/>
            <a:stretch/>
          </p:blipFill>
          <p:spPr>
            <a:xfrm>
              <a:off x="8143666" y="833826"/>
              <a:ext cx="3918012" cy="374046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87C3091-FCC7-387F-77FB-8FAC37717C8D}"/>
                </a:ext>
              </a:extLst>
            </p:cNvPr>
            <p:cNvSpPr txBox="1"/>
            <p:nvPr/>
          </p:nvSpPr>
          <p:spPr>
            <a:xfrm>
              <a:off x="1142314" y="464144"/>
              <a:ext cx="194393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b="1" dirty="0"/>
                <a:t>Control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F60C057-CDBA-0EBD-EF3B-449A5FA29004}"/>
                </a:ext>
              </a:extLst>
            </p:cNvPr>
            <p:cNvSpPr txBox="1"/>
            <p:nvPr/>
          </p:nvSpPr>
          <p:spPr>
            <a:xfrm>
              <a:off x="5452836" y="448331"/>
              <a:ext cx="157430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b="1" dirty="0"/>
                <a:t>CIS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B73B668-9725-8B2D-F2E4-F1C0EF3DB936}"/>
                </a:ext>
              </a:extLst>
            </p:cNvPr>
            <p:cNvSpPr txBox="1"/>
            <p:nvPr/>
          </p:nvSpPr>
          <p:spPr>
            <a:xfrm>
              <a:off x="9800727" y="423637"/>
              <a:ext cx="157430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b="1" dirty="0"/>
                <a:t>MS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D8E6A5C-658D-0FA4-43A2-FD4979645E5E}"/>
                </a:ext>
              </a:extLst>
            </p:cNvPr>
            <p:cNvGrpSpPr/>
            <p:nvPr/>
          </p:nvGrpSpPr>
          <p:grpSpPr>
            <a:xfrm>
              <a:off x="7971947" y="5481835"/>
              <a:ext cx="1629194" cy="646090"/>
              <a:chOff x="1245896" y="4350295"/>
              <a:chExt cx="1309328" cy="48456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8662CA1F-FFFC-D54D-A567-6E8FC36FAEB8}"/>
                  </a:ext>
                </a:extLst>
              </p:cNvPr>
              <p:cNvSpPr/>
              <p:nvPr/>
            </p:nvSpPr>
            <p:spPr>
              <a:xfrm>
                <a:off x="1245896" y="4389567"/>
                <a:ext cx="167723" cy="16744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F946B180-2076-C202-E9D9-45B48E8660E4}"/>
                  </a:ext>
                </a:extLst>
              </p:cNvPr>
              <p:cNvSpPr/>
              <p:nvPr/>
            </p:nvSpPr>
            <p:spPr>
              <a:xfrm>
                <a:off x="1245896" y="4631487"/>
                <a:ext cx="179290" cy="16727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F048D8B-9547-5178-FD61-6BBF0465503E}"/>
                  </a:ext>
                </a:extLst>
              </p:cNvPr>
              <p:cNvSpPr txBox="1"/>
              <p:nvPr/>
            </p:nvSpPr>
            <p:spPr>
              <a:xfrm>
                <a:off x="1413619" y="4350295"/>
                <a:ext cx="1141605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67" dirty="0" err="1"/>
                  <a:t>Bacteria</a:t>
                </a:r>
                <a:endParaRPr lang="fr-FR" sz="1467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007957A-5E72-7DEB-0FA7-0EFE54470691}"/>
                  </a:ext>
                </a:extLst>
              </p:cNvPr>
              <p:cNvSpPr txBox="1"/>
              <p:nvPr/>
            </p:nvSpPr>
            <p:spPr>
              <a:xfrm>
                <a:off x="1413619" y="4596287"/>
                <a:ext cx="1141605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67" dirty="0"/>
                  <a:t>Fungi</a:t>
                </a:r>
              </a:p>
            </p:txBody>
          </p:sp>
        </p:grp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099419B-9CE6-C40E-EB18-6E68EB947A21}"/>
                </a:ext>
              </a:extLst>
            </p:cNvPr>
            <p:cNvCxnSpPr/>
            <p:nvPr/>
          </p:nvCxnSpPr>
          <p:spPr>
            <a:xfrm>
              <a:off x="4551958" y="5879740"/>
              <a:ext cx="139675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6D1117B-0C5D-548C-62B1-AA56E2668226}"/>
                </a:ext>
              </a:extLst>
            </p:cNvPr>
            <p:cNvCxnSpPr/>
            <p:nvPr/>
          </p:nvCxnSpPr>
          <p:spPr>
            <a:xfrm>
              <a:off x="6207332" y="5862813"/>
              <a:ext cx="139675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F564314-C449-A5A7-8266-722BA6D9B182}"/>
                </a:ext>
              </a:extLst>
            </p:cNvPr>
            <p:cNvSpPr txBox="1"/>
            <p:nvPr/>
          </p:nvSpPr>
          <p:spPr>
            <a:xfrm>
              <a:off x="5908095" y="5611430"/>
              <a:ext cx="38402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dirty="0"/>
                <a:t>+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6F1933E-4D66-6E5A-2654-3C513197D3D6}"/>
                </a:ext>
              </a:extLst>
            </p:cNvPr>
            <p:cNvSpPr txBox="1"/>
            <p:nvPr/>
          </p:nvSpPr>
          <p:spPr>
            <a:xfrm>
              <a:off x="7587920" y="5454691"/>
              <a:ext cx="384027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67" dirty="0"/>
                <a:t>_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635BCBD-9B62-7D01-5FD3-1532C6DB3064}"/>
                </a:ext>
              </a:extLst>
            </p:cNvPr>
            <p:cNvSpPr txBox="1"/>
            <p:nvPr/>
          </p:nvSpPr>
          <p:spPr>
            <a:xfrm>
              <a:off x="5248729" y="5477976"/>
              <a:ext cx="2686975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b="1" dirty="0" err="1"/>
                <a:t>Estimated</a:t>
              </a:r>
              <a:r>
                <a:rPr lang="fr-FR" sz="1333" b="1" dirty="0"/>
                <a:t> </a:t>
              </a:r>
              <a:r>
                <a:rPr lang="fr-FR" sz="1333" b="1" dirty="0" err="1"/>
                <a:t>correlation</a:t>
              </a:r>
              <a:endParaRPr lang="fr-FR" sz="1333" b="1" dirty="0"/>
            </a:p>
          </p:txBody>
        </p:sp>
      </p:grpSp>
      <p:sp>
        <p:nvSpPr>
          <p:cNvPr id="3" name="Google Shape;547;p43">
            <a:extLst>
              <a:ext uri="{FF2B5EF4-FFF2-40B4-BE49-F238E27FC236}">
                <a16:creationId xmlns:a16="http://schemas.microsoft.com/office/drawing/2014/main" id="{16704E4D-34F0-2916-BC74-FC624BFBB647}"/>
              </a:ext>
            </a:extLst>
          </p:cNvPr>
          <p:cNvSpPr/>
          <p:nvPr/>
        </p:nvSpPr>
        <p:spPr>
          <a:xfrm>
            <a:off x="-25272" y="-35944"/>
            <a:ext cx="12287709" cy="579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174;p20">
            <a:extLst>
              <a:ext uri="{FF2B5EF4-FFF2-40B4-BE49-F238E27FC236}">
                <a16:creationId xmlns:a16="http://schemas.microsoft.com/office/drawing/2014/main" id="{B39CABBD-6D39-FADA-5776-9FFB9D81979B}"/>
              </a:ext>
            </a:extLst>
          </p:cNvPr>
          <p:cNvSpPr txBox="1"/>
          <p:nvPr/>
        </p:nvSpPr>
        <p:spPr>
          <a:xfrm>
            <a:off x="631682" y="-93979"/>
            <a:ext cx="1192106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-FR" sz="2800" b="1" dirty="0" err="1">
                <a:solidFill>
                  <a:schemeClr val="lt1"/>
                </a:solidFill>
              </a:rPr>
              <a:t>Assessing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bacterial</a:t>
            </a:r>
            <a:r>
              <a:rPr lang="fr-FR" sz="2800" b="1" dirty="0">
                <a:solidFill>
                  <a:schemeClr val="lt1"/>
                </a:solidFill>
              </a:rPr>
              <a:t> and </a:t>
            </a:r>
            <a:r>
              <a:rPr lang="fr-FR" sz="2800" b="1" dirty="0" err="1">
                <a:solidFill>
                  <a:schemeClr val="lt1"/>
                </a:solidFill>
              </a:rPr>
              <a:t>fungal</a:t>
            </a:r>
            <a:r>
              <a:rPr lang="fr-FR" sz="2800" b="1" dirty="0">
                <a:solidFill>
                  <a:schemeClr val="lt1"/>
                </a:solidFill>
              </a:rPr>
              <a:t> </a:t>
            </a:r>
            <a:r>
              <a:rPr lang="fr-FR" sz="2800" b="1" dirty="0" err="1">
                <a:solidFill>
                  <a:schemeClr val="lt1"/>
                </a:solidFill>
              </a:rPr>
              <a:t>microbial</a:t>
            </a:r>
            <a:r>
              <a:rPr lang="fr-FR" sz="2800" b="1" dirty="0">
                <a:solidFill>
                  <a:schemeClr val="lt1"/>
                </a:solidFill>
              </a:rPr>
              <a:t> association in CIS and MS state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5" name="Google Shape;227;p22">
            <a:extLst>
              <a:ext uri="{FF2B5EF4-FFF2-40B4-BE49-F238E27FC236}">
                <a16:creationId xmlns:a16="http://schemas.microsoft.com/office/drawing/2014/main" id="{921912D6-9E1C-E674-6610-07EE8D0EEF01}"/>
              </a:ext>
            </a:extLst>
          </p:cNvPr>
          <p:cNvSpPr/>
          <p:nvPr/>
        </p:nvSpPr>
        <p:spPr>
          <a:xfrm>
            <a:off x="413657" y="6287293"/>
            <a:ext cx="11517637" cy="47255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95ADA89-21B2-D073-C72E-CCAFB9CB87D4}"/>
              </a:ext>
            </a:extLst>
          </p:cNvPr>
          <p:cNvGrpSpPr/>
          <p:nvPr/>
        </p:nvGrpSpPr>
        <p:grpSpPr>
          <a:xfrm>
            <a:off x="397658" y="4502979"/>
            <a:ext cx="11794342" cy="1628604"/>
            <a:chOff x="397658" y="4502979"/>
            <a:chExt cx="11794342" cy="162860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10C93C4-BD3D-0B8A-4F7C-3D62CC40CB9E}"/>
                </a:ext>
              </a:extLst>
            </p:cNvPr>
            <p:cNvSpPr txBox="1"/>
            <p:nvPr/>
          </p:nvSpPr>
          <p:spPr>
            <a:xfrm>
              <a:off x="5137637" y="4502979"/>
              <a:ext cx="1574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 Control vs CIS </a:t>
              </a:r>
            </a:p>
            <a:p>
              <a:r>
                <a:rPr lang="fr-FR" dirty="0"/>
                <a:t>   ARI = 0.069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803881-B2BC-0CF7-1846-3F2F652D464F}"/>
                </a:ext>
              </a:extLst>
            </p:cNvPr>
            <p:cNvSpPr txBox="1"/>
            <p:nvPr/>
          </p:nvSpPr>
          <p:spPr>
            <a:xfrm>
              <a:off x="397658" y="5208253"/>
              <a:ext cx="3453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ARI = </a:t>
              </a:r>
              <a:r>
                <a:rPr lang="fr-FR" dirty="0" err="1"/>
                <a:t>Adjusted</a:t>
              </a:r>
              <a:r>
                <a:rPr lang="fr-FR" dirty="0"/>
                <a:t> Rand Index</a:t>
              </a:r>
            </a:p>
            <a:p>
              <a:r>
                <a:rPr lang="fr-FR" dirty="0"/>
                <a:t>0 – </a:t>
              </a:r>
              <a:r>
                <a:rPr lang="fr-FR" dirty="0" err="1"/>
                <a:t>Completely</a:t>
              </a:r>
              <a:r>
                <a:rPr lang="fr-FR" dirty="0"/>
                <a:t> </a:t>
              </a:r>
              <a:r>
                <a:rPr lang="fr-FR" dirty="0" err="1"/>
                <a:t>random</a:t>
              </a:r>
              <a:r>
                <a:rPr lang="fr-FR" dirty="0"/>
                <a:t> clustering</a:t>
              </a:r>
            </a:p>
            <a:p>
              <a:r>
                <a:rPr lang="fr-FR" dirty="0"/>
                <a:t>1 – </a:t>
              </a:r>
              <a:r>
                <a:rPr lang="fr-FR" dirty="0" err="1"/>
                <a:t>Similar</a:t>
              </a:r>
              <a:r>
                <a:rPr lang="fr-FR" dirty="0"/>
                <a:t> clustering 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848182A-AB97-4CD1-F9AD-53F360DA48F5}"/>
                </a:ext>
              </a:extLst>
            </p:cNvPr>
            <p:cNvSpPr txBox="1"/>
            <p:nvPr/>
          </p:nvSpPr>
          <p:spPr>
            <a:xfrm>
              <a:off x="9437200" y="4541690"/>
              <a:ext cx="275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 Control vs MS </a:t>
              </a:r>
            </a:p>
            <a:p>
              <a:r>
                <a:rPr lang="fr-FR" dirty="0"/>
                <a:t>   ARI = 0.043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96C49F52-B88D-7F9D-AB22-267DFCC458C4}"/>
              </a:ext>
            </a:extLst>
          </p:cNvPr>
          <p:cNvSpPr txBox="1"/>
          <p:nvPr/>
        </p:nvSpPr>
        <p:spPr>
          <a:xfrm>
            <a:off x="652950" y="6321693"/>
            <a:ext cx="11278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Altered</a:t>
            </a:r>
            <a:r>
              <a:rPr lang="fr-FR" sz="2000" dirty="0"/>
              <a:t> interaction networks </a:t>
            </a:r>
            <a:r>
              <a:rPr lang="fr-FR" sz="2000" dirty="0" err="1"/>
              <a:t>defined</a:t>
            </a:r>
            <a:r>
              <a:rPr lang="fr-FR" sz="2000" dirty="0"/>
              <a:t> by </a:t>
            </a:r>
            <a:r>
              <a:rPr lang="fr-FR" sz="2000" dirty="0" err="1"/>
              <a:t>dissimilar</a:t>
            </a:r>
            <a:r>
              <a:rPr lang="fr-FR" sz="2000" dirty="0"/>
              <a:t> clustering and </a:t>
            </a:r>
            <a:r>
              <a:rPr lang="fr-FR" sz="2000" dirty="0" err="1"/>
              <a:t>bacteria</a:t>
            </a:r>
            <a:r>
              <a:rPr lang="fr-FR" sz="2000" dirty="0"/>
              <a:t>-fungi associations in CIS and MS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22AD5A-8698-2202-2131-2AF33A00DC42}"/>
              </a:ext>
            </a:extLst>
          </p:cNvPr>
          <p:cNvSpPr txBox="1"/>
          <p:nvPr/>
        </p:nvSpPr>
        <p:spPr>
          <a:xfrm>
            <a:off x="11923299" y="6568065"/>
            <a:ext cx="342900" cy="3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5415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;p20">
            <a:extLst>
              <a:ext uri="{FF2B5EF4-FFF2-40B4-BE49-F238E27FC236}">
                <a16:creationId xmlns:a16="http://schemas.microsoft.com/office/drawing/2014/main" id="{AD5D4383-99CB-3272-D266-E9C07134F497}"/>
              </a:ext>
            </a:extLst>
          </p:cNvPr>
          <p:cNvSpPr/>
          <p:nvPr/>
        </p:nvSpPr>
        <p:spPr>
          <a:xfrm>
            <a:off x="0" y="2332811"/>
            <a:ext cx="12192000" cy="1787775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C13FE1-274F-AE7F-60EA-AA00FCEF6548}"/>
              </a:ext>
            </a:extLst>
          </p:cNvPr>
          <p:cNvSpPr txBox="1"/>
          <p:nvPr/>
        </p:nvSpPr>
        <p:spPr>
          <a:xfrm>
            <a:off x="258501" y="2441868"/>
            <a:ext cx="11852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Axis 2 </a:t>
            </a:r>
            <a:r>
              <a:rPr lang="fr-FR" sz="3200" b="1" dirty="0">
                <a:solidFill>
                  <a:schemeClr val="bg1"/>
                </a:solidFill>
              </a:rPr>
              <a:t>: </a:t>
            </a:r>
          </a:p>
          <a:p>
            <a:r>
              <a:rPr lang="fr-FR" sz="3200" b="1" dirty="0" err="1">
                <a:solidFill>
                  <a:schemeClr val="bg1"/>
                </a:solidFill>
              </a:rPr>
              <a:t>IgA-bound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bacteria</a:t>
            </a:r>
            <a:r>
              <a:rPr lang="fr-FR" sz="3200" b="1" dirty="0">
                <a:solidFill>
                  <a:schemeClr val="bg1"/>
                </a:solidFill>
              </a:rPr>
              <a:t> profiling  – </a:t>
            </a:r>
            <a:r>
              <a:rPr lang="fr-FR" sz="3200" b="1" dirty="0" err="1">
                <a:solidFill>
                  <a:schemeClr val="bg1"/>
                </a:solidFill>
              </a:rPr>
              <a:t>bacterial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diversity</a:t>
            </a:r>
            <a:r>
              <a:rPr lang="fr-FR" sz="3200" b="1" dirty="0">
                <a:solidFill>
                  <a:schemeClr val="bg1"/>
                </a:solidFill>
              </a:rPr>
              <a:t>, interaction, </a:t>
            </a:r>
            <a:r>
              <a:rPr lang="fr-FR" sz="3200" b="1" dirty="0" err="1">
                <a:solidFill>
                  <a:schemeClr val="bg1"/>
                </a:solidFill>
              </a:rPr>
              <a:t>strain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genotypes</a:t>
            </a:r>
            <a:r>
              <a:rPr lang="fr-FR" sz="3200" b="1" dirty="0">
                <a:solidFill>
                  <a:schemeClr val="bg1"/>
                </a:solidFill>
              </a:rPr>
              <a:t> and </a:t>
            </a:r>
            <a:r>
              <a:rPr lang="fr-FR" sz="3200" b="1" dirty="0" err="1">
                <a:solidFill>
                  <a:schemeClr val="bg1"/>
                </a:solidFill>
              </a:rPr>
              <a:t>functional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analysis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529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69706</TotalTime>
  <Words>1836</Words>
  <Application>Microsoft Macintosh PowerPoint</Application>
  <PresentationFormat>Grand écran</PresentationFormat>
  <Paragraphs>455</Paragraphs>
  <Slides>28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Simeon Hebrew</dc:creator>
  <cp:lastModifiedBy>CIMI_Bioinformatics</cp:lastModifiedBy>
  <cp:revision>10</cp:revision>
  <dcterms:created xsi:type="dcterms:W3CDTF">2023-06-06T12:54:43Z</dcterms:created>
  <dcterms:modified xsi:type="dcterms:W3CDTF">2023-12-11T13:16:33Z</dcterms:modified>
</cp:coreProperties>
</file>